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7" r:id="rId2"/>
    <p:sldId id="288" r:id="rId3"/>
    <p:sldId id="257" r:id="rId4"/>
    <p:sldId id="289" r:id="rId5"/>
    <p:sldId id="292" r:id="rId6"/>
    <p:sldId id="293" r:id="rId7"/>
    <p:sldId id="305" r:id="rId8"/>
    <p:sldId id="294" r:id="rId9"/>
    <p:sldId id="299" r:id="rId10"/>
    <p:sldId id="300" r:id="rId11"/>
    <p:sldId id="291" r:id="rId12"/>
    <p:sldId id="302" r:id="rId13"/>
    <p:sldId id="303" r:id="rId14"/>
    <p:sldId id="304" r:id="rId15"/>
    <p:sldId id="296" r:id="rId16"/>
    <p:sldId id="297" r:id="rId17"/>
    <p:sldId id="298" r:id="rId18"/>
    <p:sldId id="407" r:id="rId19"/>
    <p:sldId id="334" r:id="rId20"/>
    <p:sldId id="335" r:id="rId21"/>
    <p:sldId id="336" r:id="rId22"/>
    <p:sldId id="262" r:id="rId23"/>
    <p:sldId id="337" r:id="rId24"/>
    <p:sldId id="338" r:id="rId25"/>
    <p:sldId id="339" r:id="rId26"/>
    <p:sldId id="310" r:id="rId27"/>
    <p:sldId id="311" r:id="rId28"/>
    <p:sldId id="308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FF"/>
    <a:srgbClr val="FF0066"/>
    <a:srgbClr val="000066"/>
    <a:srgbClr val="D5B08B"/>
    <a:srgbClr val="E3CC9D"/>
    <a:srgbClr val="C0C0C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A423552-AD46-4C15-A375-6F6BBCC35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098DBA-D8FC-4EFD-BC6B-943A56B30E64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DE7B03-D17C-4280-9A35-B5480DD134A8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512A3-8B2B-46F3-A67A-43158E1A112E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85DAE88-EF60-4B34-90CC-2C4FB799B724}" type="slidenum">
              <a:rPr lang="ru-RU" sz="1200">
                <a:latin typeface="+mn-lt"/>
              </a:rPr>
              <a:pPr algn="r">
                <a:defRPr/>
              </a:pPr>
              <a:t>19</a:t>
            </a:fld>
            <a:endParaRPr lang="ru-RU" sz="1200">
              <a:latin typeface="+mn-lt"/>
            </a:endParaRPr>
          </a:p>
        </p:txBody>
      </p:sp>
      <p:sp>
        <p:nvSpPr>
          <p:cNvPr id="3379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7D743-B626-4D2B-B8D6-846746520DF9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ECA99-1651-4B73-8D60-8E5346844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9FF63-8674-400C-8434-C309A3ACE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3FEF6-C9CF-465E-894A-46B64B5EC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67A5B-A1C7-46AF-A7C8-D11FDC23B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959FF-F3BD-4664-9180-471A6AF25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00693-A5C0-4343-A14A-4BDA2B07F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2279-12F2-495A-8330-E12BEF7E3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67770-EF6F-4C19-A3D7-6025A5117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DE47B-AA26-401A-A590-F5188FC64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74FB7-604E-4622-9DE9-4D25A88AC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B4B02-A55F-4DED-A7A9-E8B4DDF0F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6BBBF-CEA2-4FBB-8EDB-14A6FA0E6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345AE-F02B-4720-8580-2E7962D28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2D686-6EEB-4026-886C-7884B0696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B5D8057-4C46-4B42-BAA1-8C3EA093B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0%B0%D0%BB%D1%8C%D0%BC%D0%BE%D0%BD%D1%82,_%D0%9A%D0%BE%D0%BD%D1%81%D1%82%D0%B0%D0%BD%D1%82%D0%B8%D0%BD_%D0%94%D0%BC%D0%B8%D1%82%D1%80%D0%B8%D0%B5%D0%B2%D0%B8%D1%87" TargetMode="External"/><Relationship Id="rId3" Type="http://schemas.openxmlformats.org/officeDocument/2006/relationships/notesSlide" Target="../notesSlides/notesSlide3.xml"/><Relationship Id="rId7" Type="http://schemas.openxmlformats.org/officeDocument/2006/relationships/hyperlink" Target="http://ru.wikipedia.org/wiki/%D0%91%D1%80%D1%8E%D1%81%D0%BE%D0%B2,_%D0%92%D0%B0%D0%BB%D0%B5%D1%80%D0%B8%D0%B9_%D0%AF%D0%BA%D0%BE%D0%B2%D0%BB%D0%B5%D0%B2%D0%B8%D1%87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1;&#1080;&#1090;&#1077;&#1088;&#1072;&#1090;&#1091;&#1088;&#1072;%20&#1089;&#1077;&#1088;&#1077;&#1073;&#1088;&#1103;&#1085;&#1086;&#1075;&#1086;%20&#1074;&#1077;&#1082;&#1072;\klod_debiussi_-_lunniy_svet%20MpTri.Net.mp3" TargetMode="External"/><Relationship Id="rId6" Type="http://schemas.openxmlformats.org/officeDocument/2006/relationships/hyperlink" Target="http://ru.wikipedia.org/wiki/%D0%A1%D0%BE%D0%BB%D0%BE%D0%B3%D1%83%D0%B1,_%D0%A4%D1%91%D0%B4%D0%BE%D1%80_%D0%9A%D1%83%D0%B7%D1%8C%D0%BC%D0%B8%D1%87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://ru.wikipedia.org/wiki/%D0%93%D0%B8%D0%BF%D0%BF%D0%B8%D1%83%D1%81,_%D0%97%D0%B8%D0%BD%D0%B0%D0%B8%D0%B4%D0%B0_%D0%9D%D0%B8%D0%BA%D0%BE%D0%BB%D0%B0%D0%B5%D0%B2%D0%BD%D0%B0" TargetMode="External"/><Relationship Id="rId10" Type="http://schemas.openxmlformats.org/officeDocument/2006/relationships/hyperlink" Target="http://ru.wikipedia.org/wiki/%D0%91%D0%B5%D0%BB%D1%8B%D0%B9,_%D0%90%D0%BD%D0%B4%D1%80%D0%B5%D0%B9" TargetMode="External"/><Relationship Id="rId4" Type="http://schemas.openxmlformats.org/officeDocument/2006/relationships/hyperlink" Target="http://ru.wikipedia.org/wiki/%D0%9C%D0%B5%D1%80%D0%B5%D0%B6%D0%BA%D0%BE%D0%B2%D1%81%D0%BA%D0%B8%D0%B9,_%D0%94%D0%BC%D0%B8%D1%82%D1%80%D0%B8%D0%B9_%D0%A1%D0%B5%D1%80%D0%B3%D0%B5%D0%B5%D0%B2%D0%B8%D1%87" TargetMode="External"/><Relationship Id="rId9" Type="http://schemas.openxmlformats.org/officeDocument/2006/relationships/hyperlink" Target="http://ru.wikipedia.org/wiki/%D0%91%D0%BB%D0%BE%D0%BA,_%D0%90%D0%BB%D0%B5%D0%BA%D1%81%D0%B0%D0%BD%D0%B4%D1%80_%D0%90%D0%BB%D0%B5%D0%BA%D1%81%D0%B0%D0%BD%D0%B4%D1%80%D0%BE%D0%B2%D0%B8%D1%8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1;&#1080;&#1090;&#1077;&#1088;&#1072;&#1090;&#1091;&#1088;&#1072;%20&#1089;&#1077;&#1088;&#1077;&#1073;&#1088;&#1103;&#1085;&#1086;&#1075;&#1086;%20&#1074;&#1077;&#1082;&#1072;\&#1060;&#1088;&#1080;&#1076;&#1077;&#1088;&#1080;&#1082;%20&#1064;&#1086;&#1087;&#1077;&#1085;%20-%20&#1069;&#1090;&#1102;&#1076;%20&#8470;12%20&#1076;&#1086;%20&#1084;&#1080;&#1085;&#1086;&#1088;%20&#1056;&#1077;&#1074;&#1086;&#1083;&#1102;&#1094;&#1080;&#1086;&#1085;&#1085;&#1099;&#1081;.mp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hyperlink" Target="http://www.proza.ru/pics/2009/06/14/538.jpg" TargetMode="Externa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Admin\&#1056;&#1072;&#1073;&#1086;&#1095;&#1080;&#1081;%20&#1089;&#1090;&#1086;&#1083;\&#1051;&#1080;&#1090;&#1077;&#1088;&#1072;&#1090;&#1091;&#1088;&#1072;%20&#1089;&#1077;&#1088;&#1077;&#1073;&#1088;&#1103;&#1085;&#1086;&#1075;&#1086;%20&#1074;&#1077;&#1082;&#1072;\&#1060;&#1088;&#1080;&#1076;&#1077;&#1088;&#1080;&#1082;%20&#1064;&#1086;&#1087;&#1077;&#1085;%20-%20&#1069;&#1090;&#1102;&#1076;%20&#8470;12%20&#1076;&#1086;%20&#1084;&#1080;&#1085;&#1086;&#1088;%20&#1056;&#1077;&#1074;&#1086;&#1083;&#1102;&#1094;&#1080;&#1086;&#1085;&#1085;&#1099;&#1081;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ilverage.ru/main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95400" y="2209800"/>
            <a:ext cx="6629400" cy="2209800"/>
          </a:xfrm>
        </p:spPr>
        <p:txBody>
          <a:bodyPr/>
          <a:lstStyle/>
          <a:p>
            <a:pPr eaLnBrk="1" hangingPunct="1"/>
            <a:r>
              <a:rPr lang="ru-RU" sz="3800" b="1" smtClean="0">
                <a:solidFill>
                  <a:schemeClr val="tx1"/>
                </a:solidFill>
              </a:rPr>
              <a:t>Основные направления </a:t>
            </a:r>
            <a:br>
              <a:rPr lang="ru-RU" sz="3800" b="1" smtClean="0">
                <a:solidFill>
                  <a:schemeClr val="tx1"/>
                </a:solidFill>
              </a:rPr>
            </a:br>
            <a:r>
              <a:rPr lang="ru-RU" sz="3800" b="1" smtClean="0">
                <a:solidFill>
                  <a:schemeClr val="tx1"/>
                </a:solidFill>
              </a:rPr>
              <a:t> русской литературы</a:t>
            </a:r>
            <a:r>
              <a:rPr lang="en-US" sz="3800" b="1" smtClean="0">
                <a:solidFill>
                  <a:schemeClr val="tx1"/>
                </a:solidFill>
              </a:rPr>
              <a:t> </a:t>
            </a:r>
            <a:r>
              <a:rPr lang="ru-RU" sz="3800" b="1" smtClean="0">
                <a:solidFill>
                  <a:schemeClr val="tx1"/>
                </a:solidFill>
              </a:rPr>
              <a:t/>
            </a:r>
            <a:br>
              <a:rPr lang="ru-RU" sz="3800" b="1" smtClean="0">
                <a:solidFill>
                  <a:schemeClr val="tx1"/>
                </a:solidFill>
              </a:rPr>
            </a:br>
            <a:r>
              <a:rPr lang="en-US" sz="3800" b="1" smtClean="0">
                <a:solidFill>
                  <a:schemeClr val="tx1"/>
                </a:solidFill>
              </a:rPr>
              <a:t>XX</a:t>
            </a:r>
            <a:r>
              <a:rPr lang="ru-RU" sz="3800" b="1" smtClean="0">
                <a:solidFill>
                  <a:schemeClr val="tx1"/>
                </a:solidFill>
              </a:rPr>
              <a:t> столетия. </a:t>
            </a:r>
            <a:br>
              <a:rPr lang="ru-RU" sz="3800" b="1" smtClean="0">
                <a:solidFill>
                  <a:schemeClr val="tx1"/>
                </a:solidFill>
              </a:rPr>
            </a:br>
            <a:r>
              <a:rPr lang="ru-RU" sz="3800" b="1" smtClean="0">
                <a:solidFill>
                  <a:schemeClr val="tx1"/>
                </a:solidFill>
              </a:rPr>
              <a:t>Литература начала </a:t>
            </a:r>
            <a:r>
              <a:rPr lang="en-US" sz="3800" b="1" smtClean="0">
                <a:solidFill>
                  <a:schemeClr val="tx1"/>
                </a:solidFill>
              </a:rPr>
              <a:t>XX</a:t>
            </a:r>
            <a:r>
              <a:rPr lang="ru-RU" sz="3800" b="1" smtClean="0">
                <a:solidFill>
                  <a:schemeClr val="tx1"/>
                </a:solidFill>
              </a:rPr>
              <a:t> века.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4038600" cy="6264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b="1" smtClean="0">
                <a:solidFill>
                  <a:schemeClr val="accent2"/>
                </a:solidFill>
              </a:rPr>
              <a:t>Начало эпохи 1890 год</a:t>
            </a:r>
          </a:p>
          <a:p>
            <a:pPr eaLnBrk="1" hangingPunct="1">
              <a:lnSpc>
                <a:spcPct val="80000"/>
              </a:lnSpc>
            </a:pPr>
            <a:r>
              <a:rPr lang="ru-RU" i="1" smtClean="0"/>
              <a:t>Николай Минский "Со светом совести" (1890г.)  </a:t>
            </a:r>
          </a:p>
          <a:p>
            <a:pPr eaLnBrk="1" hangingPunct="1">
              <a:lnSpc>
                <a:spcPct val="80000"/>
              </a:lnSpc>
            </a:pPr>
            <a:r>
              <a:rPr lang="ru-RU" i="1" smtClean="0"/>
              <a:t>Дмитрий Мережковский "О причинах </a:t>
            </a:r>
            <a:r>
              <a:rPr lang="ru-RU" b="1" i="1" smtClean="0"/>
              <a:t>упадка</a:t>
            </a:r>
            <a:r>
              <a:rPr lang="ru-RU" i="1" smtClean="0"/>
              <a:t> современной российской литературы" (1893г.)  </a:t>
            </a:r>
          </a:p>
          <a:p>
            <a:pPr eaLnBrk="1" hangingPunct="1">
              <a:lnSpc>
                <a:spcPct val="80000"/>
              </a:lnSpc>
            </a:pPr>
            <a:r>
              <a:rPr lang="ru-RU" i="1" smtClean="0"/>
              <a:t>Валерий Брюсов "Российские символисты" (1894г.) 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33375"/>
            <a:ext cx="4038600" cy="6264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chemeClr val="accent2"/>
                </a:solidFill>
              </a:rPr>
              <a:t>Окончание  эпохи</a:t>
            </a:r>
            <a:r>
              <a:rPr lang="ru-RU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mtClean="0"/>
              <a:t>    </a:t>
            </a:r>
            <a:r>
              <a:rPr lang="ru-RU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1921 год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mtClean="0"/>
              <a:t>    </a:t>
            </a:r>
            <a:r>
              <a:rPr lang="ru-RU" i="1" smtClean="0"/>
              <a:t>смерть Александра Блока и гибель Николая Гумилева в 1921г.  </a:t>
            </a: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200400"/>
            <a:ext cx="1924050" cy="2747963"/>
          </a:xfrm>
          <a:prstGeom prst="rect">
            <a:avLst/>
          </a:prstGeom>
          <a:noFill/>
          <a:ln w="76200">
            <a:solidFill>
              <a:srgbClr val="DADAE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600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533400" y="228600"/>
            <a:ext cx="8337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FFFF"/>
                </a:solidFill>
              </a:rPr>
              <a:t>Разделение русской литературы на два направления</a:t>
            </a:r>
            <a:r>
              <a:rPr lang="ru-RU" sz="2400" b="1">
                <a:solidFill>
                  <a:srgbClr val="B0C8B4"/>
                </a:solidFill>
              </a:rPr>
              <a:t/>
            </a:r>
            <a:br>
              <a:rPr lang="ru-RU" sz="2400" b="1">
                <a:solidFill>
                  <a:srgbClr val="B0C8B4"/>
                </a:solidFill>
              </a:rPr>
            </a:br>
            <a:endParaRPr lang="ru-RU" sz="2400" b="1">
              <a:solidFill>
                <a:srgbClr val="B0C8B4"/>
              </a:solidFill>
            </a:endParaRPr>
          </a:p>
        </p:txBody>
      </p:sp>
      <p:sp>
        <p:nvSpPr>
          <p:cNvPr id="72709" name="Oval 5"/>
          <p:cNvSpPr>
            <a:spLocks noChangeArrowheads="1"/>
          </p:cNvSpPr>
          <p:nvPr/>
        </p:nvSpPr>
        <p:spPr bwMode="auto">
          <a:xfrm>
            <a:off x="2819400" y="914400"/>
            <a:ext cx="34290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Направления в литературе</a:t>
            </a:r>
          </a:p>
        </p:txBody>
      </p:sp>
      <p:sp>
        <p:nvSpPr>
          <p:cNvPr id="72710" name="Oval 6"/>
          <p:cNvSpPr>
            <a:spLocks noChangeArrowheads="1"/>
          </p:cNvSpPr>
          <p:nvPr/>
        </p:nvSpPr>
        <p:spPr bwMode="auto">
          <a:xfrm>
            <a:off x="990600" y="2209800"/>
            <a:ext cx="22098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реализм</a:t>
            </a:r>
          </a:p>
        </p:txBody>
      </p:sp>
      <p:sp>
        <p:nvSpPr>
          <p:cNvPr id="72711" name="Oval 7"/>
          <p:cNvSpPr>
            <a:spLocks noChangeArrowheads="1"/>
          </p:cNvSpPr>
          <p:nvPr/>
        </p:nvSpPr>
        <p:spPr bwMode="auto">
          <a:xfrm>
            <a:off x="5943600" y="2209800"/>
            <a:ext cx="24384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модернизм</a:t>
            </a:r>
          </a:p>
        </p:txBody>
      </p:sp>
      <p:sp>
        <p:nvSpPr>
          <p:cNvPr id="72712" name="Oval 8"/>
          <p:cNvSpPr>
            <a:spLocks noChangeArrowheads="1"/>
          </p:cNvSpPr>
          <p:nvPr/>
        </p:nvSpPr>
        <p:spPr bwMode="auto">
          <a:xfrm>
            <a:off x="381000" y="5029200"/>
            <a:ext cx="1752600" cy="1371600"/>
          </a:xfrm>
          <a:prstGeom prst="ellipse">
            <a:avLst/>
          </a:prstGeom>
          <a:solidFill>
            <a:srgbClr val="C5C5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66"/>
                </a:solidFill>
              </a:rPr>
              <a:t>символизм</a:t>
            </a:r>
          </a:p>
        </p:txBody>
      </p:sp>
      <p:sp>
        <p:nvSpPr>
          <p:cNvPr id="72713" name="Oval 9"/>
          <p:cNvSpPr>
            <a:spLocks noChangeArrowheads="1"/>
          </p:cNvSpPr>
          <p:nvPr/>
        </p:nvSpPr>
        <p:spPr bwMode="auto">
          <a:xfrm>
            <a:off x="2667000" y="5181600"/>
            <a:ext cx="1752600" cy="1371600"/>
          </a:xfrm>
          <a:prstGeom prst="ellipse">
            <a:avLst/>
          </a:prstGeom>
          <a:solidFill>
            <a:srgbClr val="C5C5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66"/>
                </a:solidFill>
              </a:rPr>
              <a:t>акмеизм</a:t>
            </a:r>
          </a:p>
        </p:txBody>
      </p:sp>
      <p:sp>
        <p:nvSpPr>
          <p:cNvPr id="72714" name="Oval 10"/>
          <p:cNvSpPr>
            <a:spLocks noChangeArrowheads="1"/>
          </p:cNvSpPr>
          <p:nvPr/>
        </p:nvSpPr>
        <p:spPr bwMode="auto">
          <a:xfrm>
            <a:off x="4724400" y="4876800"/>
            <a:ext cx="1828800" cy="1371600"/>
          </a:xfrm>
          <a:prstGeom prst="ellipse">
            <a:avLst/>
          </a:prstGeom>
          <a:solidFill>
            <a:srgbClr val="C5C5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66"/>
                </a:solidFill>
              </a:rPr>
              <a:t>футуризм</a:t>
            </a:r>
          </a:p>
        </p:txBody>
      </p:sp>
      <p:sp>
        <p:nvSpPr>
          <p:cNvPr id="72715" name="Oval 11"/>
          <p:cNvSpPr>
            <a:spLocks noChangeArrowheads="1"/>
          </p:cNvSpPr>
          <p:nvPr/>
        </p:nvSpPr>
        <p:spPr bwMode="auto">
          <a:xfrm>
            <a:off x="7010400" y="4876800"/>
            <a:ext cx="1828800" cy="1371600"/>
          </a:xfrm>
          <a:prstGeom prst="ellipse">
            <a:avLst/>
          </a:prstGeom>
          <a:solidFill>
            <a:srgbClr val="C5C5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66"/>
                </a:solidFill>
              </a:rPr>
              <a:t>имажинизм</a:t>
            </a:r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 flipH="1">
            <a:off x="2667000" y="1981200"/>
            <a:ext cx="381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717" name="Line 13"/>
          <p:cNvSpPr>
            <a:spLocks noChangeShapeType="1"/>
          </p:cNvSpPr>
          <p:nvPr/>
        </p:nvSpPr>
        <p:spPr bwMode="auto">
          <a:xfrm>
            <a:off x="5715000" y="2133600"/>
            <a:ext cx="5334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718" name="Line 14"/>
          <p:cNvSpPr>
            <a:spLocks noChangeShapeType="1"/>
          </p:cNvSpPr>
          <p:nvPr/>
        </p:nvSpPr>
        <p:spPr bwMode="auto">
          <a:xfrm flipH="1">
            <a:off x="1752600" y="3352800"/>
            <a:ext cx="434340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719" name="Line 15"/>
          <p:cNvSpPr>
            <a:spLocks noChangeShapeType="1"/>
          </p:cNvSpPr>
          <p:nvPr/>
        </p:nvSpPr>
        <p:spPr bwMode="auto">
          <a:xfrm flipH="1">
            <a:off x="3886200" y="3352800"/>
            <a:ext cx="220980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720" name="Line 16"/>
          <p:cNvSpPr>
            <a:spLocks noChangeShapeType="1"/>
          </p:cNvSpPr>
          <p:nvPr/>
        </p:nvSpPr>
        <p:spPr bwMode="auto">
          <a:xfrm flipH="1">
            <a:off x="5791200" y="3352800"/>
            <a:ext cx="30480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721" name="Line 17"/>
          <p:cNvSpPr>
            <a:spLocks noChangeShapeType="1"/>
          </p:cNvSpPr>
          <p:nvPr/>
        </p:nvSpPr>
        <p:spPr bwMode="auto">
          <a:xfrm>
            <a:off x="6096000" y="3352800"/>
            <a:ext cx="12192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722" name="Line 18"/>
          <p:cNvSpPr>
            <a:spLocks noChangeShapeType="1"/>
          </p:cNvSpPr>
          <p:nvPr/>
        </p:nvSpPr>
        <p:spPr bwMode="auto">
          <a:xfrm>
            <a:off x="2133600" y="57912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731" name="Oval 27"/>
          <p:cNvSpPr>
            <a:spLocks noChangeArrowheads="1"/>
          </p:cNvSpPr>
          <p:nvPr/>
        </p:nvSpPr>
        <p:spPr bwMode="auto">
          <a:xfrm>
            <a:off x="6781800" y="990600"/>
            <a:ext cx="1981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декаданс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animBg="1"/>
      <p:bldP spid="72710" grpId="0" animBg="1"/>
      <p:bldP spid="72711" grpId="0" animBg="1"/>
      <p:bldP spid="72712" grpId="0" animBg="1"/>
      <p:bldP spid="72713" grpId="0" animBg="1"/>
      <p:bldP spid="72714" grpId="0" animBg="1"/>
      <p:bldP spid="72715" grpId="0" animBg="1"/>
      <p:bldP spid="72716" grpId="0" animBg="1"/>
      <p:bldP spid="72717" grpId="0" animBg="1"/>
      <p:bldP spid="72718" grpId="0" animBg="1"/>
      <p:bldP spid="72719" grpId="0" animBg="1"/>
      <p:bldP spid="72720" grpId="0" animBg="1"/>
      <p:bldP spid="72721" grpId="0" animBg="1"/>
      <p:bldP spid="72722" grpId="0" animBg="1"/>
      <p:bldP spid="727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143000"/>
            <a:ext cx="8839200" cy="4929188"/>
          </a:xfrm>
          <a:solidFill>
            <a:srgbClr val="003854"/>
          </a:solidFill>
        </p:spPr>
        <p:txBody>
          <a:bodyPr/>
          <a:lstStyle/>
          <a:p>
            <a:pPr algn="just" eaLnBrk="1" hangingPunct="1"/>
            <a:r>
              <a:rPr lang="ru-RU" sz="2400" b="1" smtClean="0"/>
              <a:t>От франц. decadence; от средневекового лат. decadentia — упадок.</a:t>
            </a:r>
          </a:p>
          <a:p>
            <a:pPr algn="just" eaLnBrk="1" hangingPunct="1"/>
            <a:endParaRPr lang="ru-RU" sz="2400" b="1" smtClean="0"/>
          </a:p>
          <a:p>
            <a:pPr algn="just" eaLnBrk="1" hangingPunct="1"/>
            <a:r>
              <a:rPr lang="ru-RU" sz="2400" b="1" smtClean="0"/>
              <a:t>Настроение пассивности, безнадежности, неприятие общественной жизни, стремление замкнуться в мире своих душевных переживаний.</a:t>
            </a:r>
          </a:p>
          <a:p>
            <a:pPr algn="just" eaLnBrk="1" hangingPunct="1"/>
            <a:endParaRPr lang="ru-RU" sz="2400" b="1" smtClean="0"/>
          </a:p>
          <a:p>
            <a:pPr algn="just" eaLnBrk="1" hangingPunct="1"/>
            <a:r>
              <a:rPr lang="ru-RU" sz="2400" b="1" smtClean="0"/>
              <a:t>Оппозиция к общепринятой «мещанской» морали.</a:t>
            </a:r>
          </a:p>
          <a:p>
            <a:pPr algn="just" eaLnBrk="1" hangingPunct="1"/>
            <a:endParaRPr lang="ru-RU" sz="2400" b="1" smtClean="0"/>
          </a:p>
          <a:p>
            <a:pPr algn="just" eaLnBrk="1" hangingPunct="1"/>
            <a:r>
              <a:rPr lang="ru-RU" sz="2400" b="1" smtClean="0"/>
              <a:t>Культ красоты как самодовлеющей ценности. </a:t>
            </a:r>
          </a:p>
          <a:p>
            <a:pPr algn="just" eaLnBrk="1" hangingPunct="1"/>
            <a:endParaRPr lang="ru-RU" sz="2400" b="1" smtClean="0"/>
          </a:p>
          <a:p>
            <a:pPr algn="just" eaLnBrk="1" hangingPunct="1"/>
            <a:r>
              <a:rPr lang="ru-RU" sz="2400" b="1" smtClean="0"/>
              <a:t>Нигилистическая неприязнь к обществу, безверие и цинизм, особое «чувство бездны».</a:t>
            </a:r>
          </a:p>
          <a:p>
            <a:pPr algn="just" eaLnBrk="1" hangingPunct="1"/>
            <a:endParaRPr lang="ru-RU" sz="2400" b="1" smtClean="0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895600" y="0"/>
            <a:ext cx="35401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rgbClr val="FF66FF"/>
                </a:solidFill>
                <a:latin typeface="Monotype Corsiva" pitchFamily="66" charset="0"/>
              </a:rPr>
              <a:t>Декаданс</a:t>
            </a:r>
            <a:r>
              <a:rPr lang="ru-RU" b="1">
                <a:solidFill>
                  <a:srgbClr val="FF66FF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2000" b="1" i="1"/>
              <a:t>(конец 19 — начало 20 вв.)</a:t>
            </a:r>
          </a:p>
          <a:p>
            <a:pPr algn="ctr"/>
            <a:endParaRPr lang="ru-RU" sz="2000" i="1"/>
          </a:p>
        </p:txBody>
      </p:sp>
      <p:pic>
        <p:nvPicPr>
          <p:cNvPr id="86023" name="Picture 7" descr="notes_1374405514"/>
          <p:cNvPicPr>
            <a:picLocks noChangeAspect="1" noChangeArrowheads="1"/>
          </p:cNvPicPr>
          <p:nvPr/>
        </p:nvPicPr>
        <p:blipFill>
          <a:blip r:embed="rId2">
            <a:lum bright="12000" contrast="12000"/>
          </a:blip>
          <a:srcRect/>
          <a:stretch>
            <a:fillRect/>
          </a:stretch>
        </p:blipFill>
        <p:spPr bwMode="auto">
          <a:xfrm>
            <a:off x="2971800" y="1905000"/>
            <a:ext cx="3086100" cy="42672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8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8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7772400" cy="6858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66FF"/>
                </a:solidFill>
                <a:latin typeface="Monotype Corsiva" pitchFamily="66" charset="0"/>
              </a:rPr>
              <a:t>Декаданская лирика</a:t>
            </a:r>
          </a:p>
        </p:txBody>
      </p:sp>
      <p:pic>
        <p:nvPicPr>
          <p:cNvPr id="14339" name="Рисунок 5" descr="pg_092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3492500" cy="38862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962400" y="990600"/>
            <a:ext cx="51816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Tempus Sans ITC" pitchFamily="82" charset="0"/>
              </a:rPr>
              <a:t>Пустынный шар в пустой пустыне,</a:t>
            </a:r>
          </a:p>
          <a:p>
            <a:r>
              <a:rPr lang="ru-RU" sz="2000" b="1" i="1">
                <a:latin typeface="Tempus Sans ITC" pitchFamily="82" charset="0"/>
              </a:rPr>
              <a:t>Как Дьявола раздумие... </a:t>
            </a:r>
          </a:p>
          <a:p>
            <a:r>
              <a:rPr lang="ru-RU" sz="2000" b="1" i="1">
                <a:latin typeface="Tempus Sans ITC" pitchFamily="82" charset="0"/>
              </a:rPr>
              <a:t>Висел всегда, висит поныне...</a:t>
            </a:r>
          </a:p>
          <a:p>
            <a:r>
              <a:rPr lang="ru-RU" sz="2000" b="1" i="1">
                <a:latin typeface="Tempus Sans ITC" pitchFamily="82" charset="0"/>
              </a:rPr>
              <a:t>Безумие! Безумие!</a:t>
            </a:r>
          </a:p>
          <a:p>
            <a:r>
              <a:rPr lang="ru-RU" sz="2000" b="1" i="1">
                <a:latin typeface="Tempus Sans ITC" pitchFamily="82" charset="0"/>
              </a:rPr>
              <a:t>Единый миг застыл – и длится,</a:t>
            </a:r>
          </a:p>
          <a:p>
            <a:r>
              <a:rPr lang="ru-RU" sz="2000" b="1" i="1">
                <a:latin typeface="Tempus Sans ITC" pitchFamily="82" charset="0"/>
              </a:rPr>
              <a:t>Как вечное раскаянье... </a:t>
            </a:r>
          </a:p>
          <a:p>
            <a:r>
              <a:rPr lang="ru-RU" sz="2000" b="1" i="1">
                <a:latin typeface="Tempus Sans ITC" pitchFamily="82" charset="0"/>
              </a:rPr>
              <a:t>Нельзя ни плакать, ни молиться...</a:t>
            </a:r>
          </a:p>
          <a:p>
            <a:r>
              <a:rPr lang="ru-RU" sz="2000" b="1" i="1">
                <a:latin typeface="Tempus Sans ITC" pitchFamily="82" charset="0"/>
              </a:rPr>
              <a:t>Отчаянье! Отчаянье!</a:t>
            </a:r>
          </a:p>
          <a:p>
            <a:r>
              <a:rPr lang="ru-RU" sz="2000" b="1" i="1">
                <a:latin typeface="Tempus Sans ITC" pitchFamily="82" charset="0"/>
              </a:rPr>
              <a:t>Пугает кто-то мукой ада,</a:t>
            </a:r>
          </a:p>
          <a:p>
            <a:r>
              <a:rPr lang="ru-RU" sz="2000" b="1" i="1">
                <a:latin typeface="Tempus Sans ITC" pitchFamily="82" charset="0"/>
              </a:rPr>
              <a:t>Потом сулит спасение... </a:t>
            </a:r>
          </a:p>
          <a:p>
            <a:r>
              <a:rPr lang="ru-RU" sz="2000" b="1" i="1">
                <a:latin typeface="Tempus Sans ITC" pitchFamily="82" charset="0"/>
              </a:rPr>
              <a:t>Ни лжи, ни истины не надо...</a:t>
            </a:r>
          </a:p>
          <a:p>
            <a:r>
              <a:rPr lang="ru-RU" sz="2000" b="1" i="1">
                <a:latin typeface="Tempus Sans ITC" pitchFamily="82" charset="0"/>
              </a:rPr>
              <a:t>Забвение! Забвение!</a:t>
            </a:r>
          </a:p>
          <a:p>
            <a:r>
              <a:rPr lang="ru-RU" sz="2000" b="1" i="1">
                <a:latin typeface="Tempus Sans ITC" pitchFamily="82" charset="0"/>
              </a:rPr>
              <a:t>Сомкни плотней пустые очи</a:t>
            </a:r>
          </a:p>
          <a:p>
            <a:r>
              <a:rPr lang="ru-RU" sz="2000" b="1" i="1">
                <a:latin typeface="Tempus Sans ITC" pitchFamily="82" charset="0"/>
              </a:rPr>
              <a:t>И тлей скорей, мертвец. </a:t>
            </a:r>
          </a:p>
          <a:p>
            <a:r>
              <a:rPr lang="ru-RU" sz="2000" b="1" i="1">
                <a:latin typeface="Tempus Sans ITC" pitchFamily="82" charset="0"/>
              </a:rPr>
              <a:t>Нет утр, нет дней, есть только ночи. </a:t>
            </a:r>
          </a:p>
          <a:p>
            <a:r>
              <a:rPr lang="ru-RU" sz="2000" b="1" i="1">
                <a:latin typeface="Tempus Sans ITC" pitchFamily="82" charset="0"/>
              </a:rPr>
              <a:t>Конец.</a:t>
            </a:r>
          </a:p>
          <a:p>
            <a:pPr algn="r"/>
            <a:r>
              <a:rPr lang="ru-RU" sz="2000" b="1" i="1">
                <a:latin typeface="Tempus Sans ITC" pitchFamily="82" charset="0"/>
              </a:rPr>
              <a:t>З. Гиппиус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0"/>
            <a:ext cx="7772400" cy="928688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66FF"/>
                </a:solidFill>
                <a:latin typeface="Monotype Corsiva" pitchFamily="66" charset="0"/>
              </a:rPr>
              <a:t>Декаданская лирика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304800" y="990600"/>
            <a:ext cx="4724400" cy="4500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i="1" smtClean="0">
                <a:latin typeface="Tempus Sans ITC" pitchFamily="82" charset="0"/>
              </a:rPr>
              <a:t>Так жизнь ничтожеством страшна,</a:t>
            </a:r>
          </a:p>
          <a:p>
            <a:pPr eaLnBrk="1" hangingPunct="1">
              <a:buFontTx/>
              <a:buNone/>
            </a:pPr>
            <a:r>
              <a:rPr lang="ru-RU" sz="2000" b="1" i="1" smtClean="0">
                <a:latin typeface="Tempus Sans ITC" pitchFamily="82" charset="0"/>
              </a:rPr>
              <a:t>И даже не борьбой, не мукой,</a:t>
            </a:r>
          </a:p>
          <a:p>
            <a:pPr eaLnBrk="1" hangingPunct="1">
              <a:buFontTx/>
              <a:buNone/>
            </a:pPr>
            <a:r>
              <a:rPr lang="ru-RU" sz="2000" b="1" i="1" smtClean="0">
                <a:latin typeface="Tempus Sans ITC" pitchFamily="82" charset="0"/>
              </a:rPr>
              <a:t>А только бесконечной скукой</a:t>
            </a:r>
          </a:p>
          <a:p>
            <a:pPr eaLnBrk="1" hangingPunct="1">
              <a:buFontTx/>
              <a:buNone/>
            </a:pPr>
            <a:r>
              <a:rPr lang="ru-RU" sz="2000" b="1" i="1" smtClean="0">
                <a:latin typeface="Tempus Sans ITC" pitchFamily="82" charset="0"/>
              </a:rPr>
              <a:t>И тихим ужасом полна,</a:t>
            </a:r>
          </a:p>
          <a:p>
            <a:pPr eaLnBrk="1" hangingPunct="1">
              <a:buFontTx/>
              <a:buNone/>
            </a:pPr>
            <a:r>
              <a:rPr lang="ru-RU" sz="2000" b="1" i="1" smtClean="0">
                <a:latin typeface="Tempus Sans ITC" pitchFamily="82" charset="0"/>
              </a:rPr>
              <a:t>Что кажется — я не живу,</a:t>
            </a:r>
          </a:p>
          <a:p>
            <a:pPr eaLnBrk="1" hangingPunct="1">
              <a:buFontTx/>
              <a:buNone/>
            </a:pPr>
            <a:r>
              <a:rPr lang="ru-RU" sz="2000" b="1" i="1" smtClean="0">
                <a:latin typeface="Tempus Sans ITC" pitchFamily="82" charset="0"/>
              </a:rPr>
              <a:t>И сердце перестало биться,</a:t>
            </a:r>
          </a:p>
          <a:p>
            <a:pPr eaLnBrk="1" hangingPunct="1">
              <a:buFontTx/>
              <a:buNone/>
            </a:pPr>
            <a:r>
              <a:rPr lang="ru-RU" sz="2000" b="1" i="1" smtClean="0">
                <a:latin typeface="Tempus Sans ITC" pitchFamily="82" charset="0"/>
              </a:rPr>
              <a:t>И это только наяву</a:t>
            </a:r>
          </a:p>
          <a:p>
            <a:pPr eaLnBrk="1" hangingPunct="1">
              <a:buFontTx/>
              <a:buNone/>
            </a:pPr>
            <a:r>
              <a:rPr lang="ru-RU" sz="2000" b="1" i="1" smtClean="0">
                <a:latin typeface="Tempus Sans ITC" pitchFamily="82" charset="0"/>
              </a:rPr>
              <a:t>Мне все одно и то же снится.</a:t>
            </a:r>
          </a:p>
          <a:p>
            <a:pPr eaLnBrk="1" hangingPunct="1">
              <a:buFontTx/>
              <a:buNone/>
            </a:pPr>
            <a:r>
              <a:rPr lang="ru-RU" sz="2000" b="1" i="1" smtClean="0">
                <a:latin typeface="Tempus Sans ITC" pitchFamily="82" charset="0"/>
              </a:rPr>
              <a:t>И если там, где буду я,</a:t>
            </a:r>
          </a:p>
          <a:p>
            <a:pPr eaLnBrk="1" hangingPunct="1">
              <a:buFontTx/>
              <a:buNone/>
            </a:pPr>
            <a:r>
              <a:rPr lang="ru-RU" sz="2000" b="1" i="1" smtClean="0">
                <a:latin typeface="Tempus Sans ITC" pitchFamily="82" charset="0"/>
              </a:rPr>
              <a:t>Господь меня, как здесь, накажет, —</a:t>
            </a:r>
          </a:p>
          <a:p>
            <a:pPr eaLnBrk="1" hangingPunct="1">
              <a:buFontTx/>
              <a:buNone/>
            </a:pPr>
            <a:r>
              <a:rPr lang="ru-RU" sz="2000" b="1" i="1" smtClean="0">
                <a:latin typeface="Tempus Sans ITC" pitchFamily="82" charset="0"/>
              </a:rPr>
              <a:t>То будет смерть, как жизнь моя,</a:t>
            </a:r>
          </a:p>
          <a:p>
            <a:pPr eaLnBrk="1" hangingPunct="1">
              <a:buFontTx/>
              <a:buNone/>
            </a:pPr>
            <a:r>
              <a:rPr lang="ru-RU" sz="2000" b="1" i="1" smtClean="0">
                <a:latin typeface="Tempus Sans ITC" pitchFamily="82" charset="0"/>
              </a:rPr>
              <a:t>И смерть мне нового не скажет.</a:t>
            </a:r>
          </a:p>
          <a:p>
            <a:pPr algn="r" eaLnBrk="1" hangingPunct="1">
              <a:buFontTx/>
              <a:buNone/>
            </a:pPr>
            <a:r>
              <a:rPr lang="ru-RU" sz="2000" b="1" i="1" smtClean="0">
                <a:latin typeface="Tempus Sans ITC" pitchFamily="82" charset="0"/>
              </a:rPr>
              <a:t>Д.С. Мережковский </a:t>
            </a:r>
          </a:p>
          <a:p>
            <a:pPr eaLnBrk="1" hangingPunct="1"/>
            <a:endParaRPr lang="ru-RU" sz="2000" b="1" i="1" smtClean="0">
              <a:latin typeface="Tempus Sans ITC" pitchFamily="82" charset="0"/>
            </a:endParaRPr>
          </a:p>
        </p:txBody>
      </p:sp>
      <p:pic>
        <p:nvPicPr>
          <p:cNvPr id="15364" name="Рисунок 5" descr="meregkovskiy-1122200710434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447800"/>
            <a:ext cx="3235325" cy="4357688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3" y="214313"/>
            <a:ext cx="7286625" cy="1001712"/>
          </a:xfrm>
          <a:solidFill>
            <a:srgbClr val="003854"/>
          </a:solidFill>
        </p:spPr>
        <p:txBody>
          <a:bodyPr/>
          <a:lstStyle/>
          <a:p>
            <a:pPr eaLnBrk="1" hangingPunct="1"/>
            <a:r>
              <a:rPr lang="ru-RU" sz="4000" b="1" smtClean="0"/>
              <a:t>Критический реализм </a:t>
            </a:r>
            <a:br>
              <a:rPr lang="ru-RU" sz="4000" b="1" smtClean="0"/>
            </a:br>
            <a:r>
              <a:rPr lang="ru-RU" sz="4000" b="1" smtClean="0"/>
              <a:t>(</a:t>
            </a:r>
            <a:r>
              <a:rPr lang="en-US" sz="4000" b="1" smtClean="0"/>
              <a:t>XIX</a:t>
            </a:r>
            <a:r>
              <a:rPr lang="ru-RU" sz="4000" b="1" smtClean="0"/>
              <a:t> век </a:t>
            </a:r>
            <a:r>
              <a:rPr lang="en-US" sz="4000" b="1" smtClean="0"/>
              <a:t>–</a:t>
            </a:r>
            <a:r>
              <a:rPr lang="ru-RU" sz="4000" b="1" smtClean="0"/>
              <a:t> начало  </a:t>
            </a:r>
            <a:r>
              <a:rPr lang="en-US" sz="4000" b="1" smtClean="0"/>
              <a:t>XX</a:t>
            </a:r>
            <a:r>
              <a:rPr lang="ru-RU" sz="4000" b="1" smtClean="0"/>
              <a:t> века)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524000"/>
            <a:ext cx="4657725" cy="5181600"/>
          </a:xfrm>
          <a:solidFill>
            <a:srgbClr val="003854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Правдивое, объективное отображение действительности в ее историческом развитии.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Продолжение традиций русской литературы </a:t>
            </a:r>
            <a:r>
              <a:rPr lang="en-US" sz="2400" smtClean="0"/>
              <a:t>XIX</a:t>
            </a:r>
            <a:r>
              <a:rPr lang="ru-RU" sz="2400" smtClean="0"/>
              <a:t> века, критическое осмысление происходящего.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Человеческий характер раскрывается в органической связи с социальными обстоятельствами.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Пристальное внимание к внутреннему миру человека.</a:t>
            </a:r>
          </a:p>
          <a:p>
            <a:pPr eaLnBrk="1" hangingPunct="1">
              <a:lnSpc>
                <a:spcPct val="80000"/>
              </a:lnSpc>
            </a:pPr>
            <a:endParaRPr lang="ru-RU" sz="2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800" smtClean="0">
              <a:latin typeface="Times New Roman" pitchFamily="18" charset="0"/>
            </a:endParaRPr>
          </a:p>
        </p:txBody>
      </p:sp>
      <p:pic>
        <p:nvPicPr>
          <p:cNvPr id="6" name="Рисунок 5" descr="pch_045i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447800"/>
            <a:ext cx="1624013" cy="2214563"/>
          </a:xfrm>
          <a:prstGeom prst="rect">
            <a:avLst/>
          </a:prstGeom>
          <a:noFill/>
          <a:ln w="38100">
            <a:solidFill>
              <a:srgbClr val="DADAE6"/>
            </a:solidFill>
            <a:miter lim="800000"/>
            <a:headEnd/>
            <a:tailEnd/>
          </a:ln>
        </p:spPr>
      </p:pic>
      <p:pic>
        <p:nvPicPr>
          <p:cNvPr id="7" name="Рисунок 6" descr="pt_075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447800"/>
            <a:ext cx="1701800" cy="2214563"/>
          </a:xfrm>
          <a:prstGeom prst="rect">
            <a:avLst/>
          </a:prstGeom>
          <a:noFill/>
          <a:ln w="38100">
            <a:solidFill>
              <a:srgbClr val="DADAE6"/>
            </a:solidFill>
            <a:miter lim="800000"/>
            <a:headEnd/>
            <a:tailEnd/>
          </a:ln>
        </p:spPr>
      </p:pic>
      <p:pic>
        <p:nvPicPr>
          <p:cNvPr id="77832" name="Picture 8" descr="Kuprin Alexander Ivanovi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191000"/>
            <a:ext cx="1684338" cy="2047875"/>
          </a:xfrm>
          <a:prstGeom prst="rect">
            <a:avLst/>
          </a:prstGeom>
          <a:noFill/>
          <a:ln w="38100">
            <a:solidFill>
              <a:srgbClr val="DADAE6"/>
            </a:solidFill>
            <a:miter lim="800000"/>
            <a:headEnd/>
            <a:tailEnd/>
          </a:ln>
        </p:spPr>
      </p:pic>
      <p:pic>
        <p:nvPicPr>
          <p:cNvPr id="77833" name="Picture 9" descr="Bun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4191000"/>
            <a:ext cx="1635125" cy="2133600"/>
          </a:xfrm>
          <a:prstGeom prst="rect">
            <a:avLst/>
          </a:prstGeom>
          <a:noFill/>
          <a:ln w="38100">
            <a:solidFill>
              <a:srgbClr val="DADAE6"/>
            </a:solidFill>
            <a:miter lim="800000"/>
            <a:headEnd/>
            <a:tailEnd/>
          </a:ln>
        </p:spPr>
      </p:pic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5257800" y="3733800"/>
            <a:ext cx="1400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А.П. Чехов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7086600" y="3733800"/>
            <a:ext cx="164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Л.Н. Толстой</a:t>
            </a:r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5165725" y="6284913"/>
            <a:ext cx="1528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А.И. Куприн</a:t>
            </a:r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7391400" y="6324600"/>
            <a:ext cx="1414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И.А. Бунин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nimBg="1"/>
      <p:bldP spid="778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91440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Новое поколение писателей, которые входили в кружок, возглавляемый Н.Д. Телешовым – «Среда»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Издательство «Знамя» открывает М. Горький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2438400" y="0"/>
            <a:ext cx="4114800" cy="685800"/>
          </a:xfrm>
          <a:prstGeom prst="rect">
            <a:avLst/>
          </a:prstGeom>
          <a:solidFill>
            <a:srgbClr val="0038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Реализм  (неореализм)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33400" y="6096000"/>
            <a:ext cx="1408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_BodoniNova" pitchFamily="18" charset="-52"/>
              </a:rPr>
              <a:t> А. </a:t>
            </a:r>
            <a:r>
              <a:rPr lang="ru-RU" b="1"/>
              <a:t>Куприн 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2362200" y="57912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_BodoniNova" pitchFamily="18" charset="-52"/>
              </a:rPr>
              <a:t> 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3810000" y="4191000"/>
            <a:ext cx="1449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М. Горький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609600" y="4191000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Л. Андреев 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2955925" y="65976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_BodoniNova" pitchFamily="18" charset="-52"/>
            </a:endParaRP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6934200" y="4191000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И. Шмелёв</a:t>
            </a:r>
          </a:p>
        </p:txBody>
      </p:sp>
      <p:pic>
        <p:nvPicPr>
          <p:cNvPr id="78861" name="Picture 13" descr="180px-Leonid_andreev_terijoki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1500188" cy="2133600"/>
          </a:xfrm>
          <a:prstGeom prst="rect">
            <a:avLst/>
          </a:prstGeom>
          <a:noFill/>
          <a:ln w="57150">
            <a:solidFill>
              <a:srgbClr val="DADAE6"/>
            </a:solidFill>
            <a:miter lim="800000"/>
            <a:headEnd/>
            <a:tailEnd/>
          </a:ln>
        </p:spPr>
      </p:pic>
      <p:pic>
        <p:nvPicPr>
          <p:cNvPr id="78862" name="Picture 14" descr="Maxim Gorky authographed portra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905000"/>
            <a:ext cx="1619250" cy="2133600"/>
          </a:xfrm>
          <a:prstGeom prst="rect">
            <a:avLst/>
          </a:prstGeom>
          <a:noFill/>
          <a:ln w="57150">
            <a:solidFill>
              <a:srgbClr val="DADAE6"/>
            </a:solidFill>
            <a:miter lim="800000"/>
            <a:headEnd/>
            <a:tailEnd/>
          </a:ln>
        </p:spPr>
      </p:pic>
      <p:pic>
        <p:nvPicPr>
          <p:cNvPr id="78863" name="Picture 15" descr="Портре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905000"/>
            <a:ext cx="1679575" cy="2133600"/>
          </a:xfrm>
          <a:prstGeom prst="rect">
            <a:avLst/>
          </a:prstGeom>
          <a:noFill/>
          <a:ln w="57150">
            <a:solidFill>
              <a:srgbClr val="DADAE6"/>
            </a:solidFill>
            <a:miter lim="800000"/>
            <a:headEnd/>
            <a:tailEnd/>
          </a:ln>
        </p:spPr>
      </p:pic>
      <p:pic>
        <p:nvPicPr>
          <p:cNvPr id="21510" name="Picture 6" descr="портреты писателей 0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648200"/>
            <a:ext cx="1338263" cy="1828800"/>
          </a:xfrm>
          <a:prstGeom prst="rect">
            <a:avLst/>
          </a:prstGeom>
          <a:solidFill>
            <a:srgbClr val="008080"/>
          </a:solidFill>
          <a:ln w="57150">
            <a:solidFill>
              <a:srgbClr val="DADAE6"/>
            </a:solidFill>
            <a:miter lim="800000"/>
            <a:headEnd/>
            <a:tailEnd/>
          </a:ln>
        </p:spPr>
      </p:pic>
      <p:pic>
        <p:nvPicPr>
          <p:cNvPr id="21508" name="Picture 4" descr="портреты писателей 03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4648200"/>
            <a:ext cx="1366838" cy="1828800"/>
          </a:xfrm>
          <a:prstGeom prst="rect">
            <a:avLst/>
          </a:prstGeom>
          <a:solidFill>
            <a:srgbClr val="008080"/>
          </a:solidFill>
          <a:ln w="57150">
            <a:solidFill>
              <a:srgbClr val="DADAE6"/>
            </a:solidFill>
            <a:miter lim="800000"/>
            <a:headEnd/>
            <a:tailEnd/>
          </a:ln>
        </p:spPr>
      </p:pic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6918325" y="6056313"/>
            <a:ext cx="1249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И. Бунин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8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8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DADAE6"/>
                </a:solidFill>
              </a:rPr>
              <a:t>Жанр – повесть и рассказ.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DADAE6"/>
                </a:solidFill>
              </a:rPr>
              <a:t>Ослаблена сюжетная линия.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DADAE6"/>
                </a:solidFill>
              </a:rPr>
              <a:t>Интересует подсознание, а не «диалетика души», тёмные, инстинктивные стороны личности, стихийные чувства, не понимаемые самим человеком.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DADAE6"/>
                </a:solidFill>
              </a:rPr>
              <a:t>Образ автора выходит на первый план, задача – показать  свое, субъективное восприятие жизни.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DADAE6"/>
                </a:solidFill>
              </a:rPr>
              <a:t>Нет прямой авторской позиции – всё уходит в подтекст (философский, мировоззренческий)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DADAE6"/>
                </a:solidFill>
              </a:rPr>
              <a:t>Возрастает роль детали.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DADAE6"/>
                </a:solidFill>
              </a:rPr>
              <a:t>Поэтические приемы переходят в прозу.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04800" y="228600"/>
            <a:ext cx="8458200" cy="1066800"/>
          </a:xfrm>
          <a:prstGeom prst="rect">
            <a:avLst/>
          </a:prstGeom>
          <a:solidFill>
            <a:srgbClr val="0038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/>
              <a:t>Реализм  (неореализм)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679700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4191000"/>
            <a:ext cx="8610600" cy="2209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00FFFF"/>
                </a:solidFill>
                <a:latin typeface="Tempus Sans ITC" pitchFamily="82" charset="0"/>
              </a:rPr>
              <a:t>Все модернистские направления очень разные, имеют разные идеалы, преследуют разные цели, но сходятся они в одном: работать над ритмом, словом, довести игру звуков до совершенства.</a:t>
            </a:r>
          </a:p>
        </p:txBody>
      </p:sp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8610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>
                <a:solidFill>
                  <a:srgbClr val="00FFFF"/>
                </a:solidFill>
                <a:latin typeface="Tempus Sans ITC" pitchFamily="82" charset="0"/>
              </a:rPr>
              <a:t>В это время реалистическая эпоха русской культуры сменяется  модернистской. </a:t>
            </a:r>
          </a:p>
          <a:p>
            <a:endParaRPr lang="ru-RU" sz="2800" b="1">
              <a:solidFill>
                <a:srgbClr val="00FFFF"/>
              </a:solidFill>
              <a:latin typeface="Tempus Sans ITC" pitchFamily="82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143000" y="-19354800"/>
            <a:ext cx="7620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b="1" i="1"/>
              <a:t>Модернизм – общее название разных направлений в искусстве  конца 19 – начала 20 века., провозгласивших разрыв с реализмом, отказ от старых форм и поиск новых эстетических принципов. 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381000" y="1676400"/>
            <a:ext cx="8382000" cy="2089150"/>
          </a:xfrm>
          <a:prstGeom prst="rect">
            <a:avLst/>
          </a:prstGeom>
          <a:solidFill>
            <a:srgbClr val="DADAE6"/>
          </a:solidFill>
          <a:ln w="76200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2800" b="1" i="1">
                <a:solidFill>
                  <a:srgbClr val="CC0000"/>
                </a:solidFill>
              </a:rPr>
              <a:t>Модернизм</a:t>
            </a:r>
            <a:r>
              <a:rPr lang="ru-RU" sz="2800" b="1" i="1">
                <a:solidFill>
                  <a:srgbClr val="000000"/>
                </a:solidFill>
              </a:rPr>
              <a:t> – общее название разных направлений в искусстве  конца 19 – начала 20 века., провозгласивших разрыв с реализмом, отказ от старых форм и поиск новых эстетических принципов. </a:t>
            </a:r>
            <a:endParaRPr lang="ru-RU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 build="p"/>
      <p:bldP spid="232451" grpId="0"/>
      <p:bldP spid="2324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250825" y="2565400"/>
            <a:ext cx="5768975" cy="31670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6000" b="1">
                <a:solidFill>
                  <a:schemeClr val="bg1"/>
                </a:solidFill>
                <a:latin typeface="Monotype Corsiva" pitchFamily="66" charset="0"/>
              </a:rPr>
              <a:t>Символизм</a:t>
            </a: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4391025" y="152400"/>
            <a:ext cx="4752975" cy="2019300"/>
          </a:xfrm>
          <a:prstGeom prst="wedgeRoundRectCallout">
            <a:avLst>
              <a:gd name="adj1" fmla="val -65722"/>
              <a:gd name="adj2" fmla="val 107764"/>
              <a:gd name="adj3" fmla="val 16667"/>
            </a:avLst>
          </a:prstGeom>
          <a:solidFill>
            <a:schemeClr val="bg1">
              <a:alpha val="75999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2800" u="sng">
                <a:latin typeface="Calibri" pitchFamily="34" charset="0"/>
                <a:hlinkClick r:id="rId4" tooltip="Мережковский, Дмитрий Сергеевич"/>
              </a:rPr>
              <a:t>Д.  Мережковский</a:t>
            </a:r>
            <a:r>
              <a:rPr lang="ru-RU" sz="2800">
                <a:latin typeface="Calibri" pitchFamily="34" charset="0"/>
              </a:rPr>
              <a:t>,</a:t>
            </a:r>
          </a:p>
          <a:p>
            <a:pPr>
              <a:defRPr/>
            </a:pPr>
            <a:r>
              <a:rPr lang="ru-RU" sz="2800" u="sng">
                <a:latin typeface="Calibri" pitchFamily="34" charset="0"/>
                <a:hlinkClick r:id="rId5" tooltip="Гиппиус, Зинаида Николаевна"/>
              </a:rPr>
              <a:t>З. Гиппиус</a:t>
            </a:r>
            <a:r>
              <a:rPr lang="ru-RU" sz="2800">
                <a:latin typeface="Calibri" pitchFamily="34" charset="0"/>
              </a:rPr>
              <a:t>, </a:t>
            </a:r>
            <a:r>
              <a:rPr lang="ru-RU" sz="2800" u="sng">
                <a:latin typeface="Calibri" pitchFamily="34" charset="0"/>
                <a:hlinkClick r:id="rId6" tooltip="Сологуб, Фёдор Кузьмич"/>
              </a:rPr>
              <a:t>Ф. Сологуб</a:t>
            </a:r>
            <a:r>
              <a:rPr lang="ru-RU" sz="2800">
                <a:latin typeface="Calibri" pitchFamily="34" charset="0"/>
                <a:hlinkClick r:id="rId7" tooltip="Брюсов, Валерий Яковлевич"/>
              </a:rPr>
              <a:t> ,</a:t>
            </a:r>
          </a:p>
          <a:p>
            <a:pPr>
              <a:defRPr/>
            </a:pPr>
            <a:r>
              <a:rPr lang="ru-RU" sz="2800">
                <a:latin typeface="Calibri" pitchFamily="34" charset="0"/>
                <a:hlinkClick r:id="rId7" tooltip="Брюсов, Валерий Яковлевич"/>
              </a:rPr>
              <a:t>В. Брюсов</a:t>
            </a:r>
            <a:r>
              <a:rPr lang="ru-RU" sz="2800">
                <a:latin typeface="Calibri" pitchFamily="34" charset="0"/>
              </a:rPr>
              <a:t>, </a:t>
            </a:r>
            <a:r>
              <a:rPr lang="ru-RU" sz="2800">
                <a:latin typeface="Calibri" pitchFamily="34" charset="0"/>
                <a:hlinkClick r:id="rId8" tooltip="Бальмонт, Константин Дмитриевич"/>
              </a:rPr>
              <a:t>К. Бальмонт</a:t>
            </a:r>
            <a:r>
              <a:rPr lang="ru-RU" sz="2800">
                <a:latin typeface="Calibri" pitchFamily="34" charset="0"/>
              </a:rPr>
              <a:t>,</a:t>
            </a:r>
            <a:r>
              <a:rPr lang="ru-RU" sz="2800">
                <a:latin typeface="Calibri" pitchFamily="34" charset="0"/>
                <a:hlinkClick r:id="rId9" tooltip="Блок, Александр Александрович"/>
              </a:rPr>
              <a:t> </a:t>
            </a:r>
          </a:p>
          <a:p>
            <a:pPr>
              <a:defRPr/>
            </a:pPr>
            <a:r>
              <a:rPr lang="ru-RU" sz="2800">
                <a:latin typeface="Calibri" pitchFamily="34" charset="0"/>
                <a:hlinkClick r:id="rId9" tooltip="Блок, Александр Александрович"/>
              </a:rPr>
              <a:t>А. Блок</a:t>
            </a:r>
            <a:r>
              <a:rPr lang="ru-RU" sz="2800">
                <a:latin typeface="Calibri" pitchFamily="34" charset="0"/>
              </a:rPr>
              <a:t>, </a:t>
            </a:r>
            <a:r>
              <a:rPr lang="ru-RU" sz="2800">
                <a:latin typeface="Calibri" pitchFamily="34" charset="0"/>
                <a:hlinkClick r:id="rId10" tooltip="Белый, Андрей"/>
              </a:rPr>
              <a:t>А. Белый</a:t>
            </a:r>
            <a:r>
              <a:rPr lang="ru-RU" sz="2800">
                <a:latin typeface="Calibri" pitchFamily="34" charset="0"/>
              </a:rPr>
              <a:t>, </a:t>
            </a:r>
            <a:endParaRPr lang="ru-RU" sz="2800" b="1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1143000" y="5791200"/>
            <a:ext cx="358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600" b="1">
                <a:latin typeface="Tempus Sans ITC" pitchFamily="82" charset="0"/>
              </a:rPr>
              <a:t>1870-1920-е гг.</a:t>
            </a: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441325" y="4718050"/>
            <a:ext cx="51768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400" b="1">
                <a:solidFill>
                  <a:srgbClr val="000066"/>
                </a:solidFill>
              </a:rPr>
              <a:t>От гр.  </a:t>
            </a:r>
            <a:r>
              <a:rPr lang="en-US" sz="2400" b="1">
                <a:solidFill>
                  <a:srgbClr val="000066"/>
                </a:solidFill>
              </a:rPr>
              <a:t>symbolon </a:t>
            </a:r>
            <a:r>
              <a:rPr lang="ru-RU" sz="2400" b="1">
                <a:solidFill>
                  <a:srgbClr val="000066"/>
                </a:solidFill>
              </a:rPr>
              <a:t> - знак, символ.</a:t>
            </a:r>
          </a:p>
          <a:p>
            <a:endParaRPr lang="ru-RU" sz="2400" b="1">
              <a:solidFill>
                <a:srgbClr val="000066"/>
              </a:solidFill>
            </a:endParaRPr>
          </a:p>
        </p:txBody>
      </p:sp>
      <p:pic>
        <p:nvPicPr>
          <p:cNvPr id="129034" name="klod_debiussi_-_lunniy_svet MpTri.Ne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3820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90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9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9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34"/>
                </p:tgtEl>
              </p:cMediaNode>
            </p:audio>
          </p:childTnLst>
        </p:cTn>
      </p:par>
    </p:tnLst>
    <p:bldLst>
      <p:bldP spid="46085" grpId="0" animBg="1"/>
      <p:bldP spid="460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371600"/>
            <a:ext cx="7772400" cy="4429125"/>
          </a:xfrm>
          <a:solidFill>
            <a:srgbClr val="C5C5D9"/>
          </a:solidFill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b="1" i="1" smtClean="0">
                <a:solidFill>
                  <a:srgbClr val="800000"/>
                </a:solidFill>
              </a:rPr>
              <a:t>«</a:t>
            </a:r>
            <a:r>
              <a:rPr lang="ru-RU" i="1" smtClean="0">
                <a:solidFill>
                  <a:srgbClr val="800000"/>
                </a:solidFill>
              </a:rPr>
              <a:t>Наше время трудновато для пера...»</a:t>
            </a:r>
          </a:p>
          <a:p>
            <a:pPr algn="r" eaLnBrk="1" hangingPunct="1">
              <a:buFontTx/>
              <a:buNone/>
            </a:pPr>
            <a:r>
              <a:rPr lang="ru-RU" b="1" i="1" smtClean="0">
                <a:solidFill>
                  <a:srgbClr val="800000"/>
                </a:solidFill>
              </a:rPr>
              <a:t>В.В. Маяковский</a:t>
            </a:r>
          </a:p>
          <a:p>
            <a:pPr algn="r" eaLnBrk="1" hangingPunct="1">
              <a:buFontTx/>
              <a:buNone/>
            </a:pPr>
            <a:r>
              <a:rPr lang="ru-RU" i="1" smtClean="0">
                <a:solidFill>
                  <a:srgbClr val="003300"/>
                </a:solidFill>
              </a:rPr>
              <a:t>«Ни одна мировая литература </a:t>
            </a:r>
            <a:r>
              <a:rPr lang="en-US" i="1" smtClean="0">
                <a:solidFill>
                  <a:srgbClr val="003300"/>
                </a:solidFill>
              </a:rPr>
              <a:t>XX</a:t>
            </a:r>
            <a:r>
              <a:rPr lang="ru-RU" i="1" smtClean="0">
                <a:solidFill>
                  <a:srgbClr val="003300"/>
                </a:solidFill>
              </a:rPr>
              <a:t> века, кроме русской, не знала столь обширного списка безвременно, рано ушедших из жизни мастеров культуры...»</a:t>
            </a:r>
          </a:p>
          <a:p>
            <a:pPr algn="r" eaLnBrk="1" hangingPunct="1">
              <a:buFontTx/>
              <a:buNone/>
            </a:pPr>
            <a:r>
              <a:rPr lang="ru-RU" b="1" i="1" smtClean="0">
                <a:solidFill>
                  <a:srgbClr val="003300"/>
                </a:solidFill>
              </a:rPr>
              <a:t>В.А. Чалмаев</a:t>
            </a:r>
          </a:p>
          <a:p>
            <a:pPr algn="r" eaLnBrk="1" hangingPunct="1">
              <a:buFontTx/>
              <a:buNone/>
            </a:pPr>
            <a:r>
              <a:rPr lang="ru-RU" i="1" smtClean="0"/>
              <a:t>«</a:t>
            </a:r>
            <a:r>
              <a:rPr lang="en-US" i="1" smtClean="0"/>
              <a:t>XX</a:t>
            </a:r>
            <a:r>
              <a:rPr lang="ru-RU" i="1" smtClean="0"/>
              <a:t> век всех нас переломал...»</a:t>
            </a:r>
          </a:p>
          <a:p>
            <a:pPr algn="r" eaLnBrk="1" hangingPunct="1">
              <a:buFontTx/>
              <a:buNone/>
            </a:pPr>
            <a:r>
              <a:rPr lang="ru-RU" b="1" i="1" smtClean="0"/>
              <a:t>М.И. Цветаева</a:t>
            </a:r>
          </a:p>
          <a:p>
            <a:pPr algn="r" eaLnBrk="1" hangingPunct="1"/>
            <a:endParaRPr lang="ru-RU" smtClean="0"/>
          </a:p>
        </p:txBody>
      </p:sp>
      <p:sp>
        <p:nvSpPr>
          <p:cNvPr id="307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8229600" cy="865188"/>
          </a:xfrm>
          <a:solidFill>
            <a:srgbClr val="C5C5D9"/>
          </a:solidFill>
        </p:spPr>
        <p:txBody>
          <a:bodyPr/>
          <a:lstStyle/>
          <a:p>
            <a:pPr eaLnBrk="1" hangingPunct="1"/>
            <a:r>
              <a:rPr lang="ru-RU" sz="5700" b="1" smtClean="0">
                <a:solidFill>
                  <a:srgbClr val="003300"/>
                </a:solidFill>
              </a:rPr>
              <a:t>Литература </a:t>
            </a:r>
            <a:r>
              <a:rPr lang="en-US" sz="5700" b="1" smtClean="0">
                <a:solidFill>
                  <a:srgbClr val="003300"/>
                </a:solidFill>
              </a:rPr>
              <a:t>XX</a:t>
            </a:r>
            <a:r>
              <a:rPr lang="ru-RU" sz="5700" b="1" smtClean="0">
                <a:solidFill>
                  <a:srgbClr val="003300"/>
                </a:solidFill>
              </a:rPr>
              <a:t> века</a:t>
            </a:r>
          </a:p>
        </p:txBody>
      </p:sp>
      <p:pic>
        <p:nvPicPr>
          <p:cNvPr id="69636" name="Фридерик Шопен - Этюд №12 до минор Революционный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868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96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3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1075" name="Picture 3" descr="00f8f92eb825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612313" cy="6943725"/>
          </a:xfrm>
          <a:noFill/>
        </p:spPr>
      </p:pic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611188" y="5013325"/>
            <a:ext cx="80279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44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Символизм зародился во Франции в 60-70 гг. </a:t>
            </a:r>
            <a:r>
              <a:rPr lang="en-US" sz="44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XIX</a:t>
            </a:r>
            <a:r>
              <a:rPr lang="ru-RU" sz="44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66FF"/>
                </a:solidFill>
                <a:latin typeface="Calibri" pitchFamily="34" charset="0"/>
              </a:rPr>
              <a:t>Истоки русского символизма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>
                <a:latin typeface="Tempus Sans ITC" pitchFamily="82" charset="0"/>
              </a:rPr>
              <a:t>                              Франция 1860-70-е годы.  </a:t>
            </a:r>
          </a:p>
        </p:txBody>
      </p:sp>
      <p:pic>
        <p:nvPicPr>
          <p:cNvPr id="133124" name="Picture 4" descr="АРТЮР РЕМБО (с картины А.Фантен-Латура) "/>
          <p:cNvPicPr>
            <a:picLocks noChangeAspect="1" noChangeArrowheads="1"/>
          </p:cNvPicPr>
          <p:nvPr/>
        </p:nvPicPr>
        <p:blipFill>
          <a:blip r:embed="rId2">
            <a:lum bright="12000" contrast="12000"/>
          </a:blip>
          <a:srcRect/>
          <a:stretch>
            <a:fillRect/>
          </a:stretch>
        </p:blipFill>
        <p:spPr bwMode="auto">
          <a:xfrm>
            <a:off x="533400" y="1295400"/>
            <a:ext cx="1952625" cy="25146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33125" name="Picture 5" descr="Файл:Courbet - Paul Verlaine.jpg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3429000" y="1295400"/>
            <a:ext cx="1905000" cy="24384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33126" name="Picture 6" descr="Файл:Charles BaudelaireD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343400"/>
            <a:ext cx="1785938" cy="22860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762000" y="3886200"/>
            <a:ext cx="170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Артюр Рембо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3429000" y="3810000"/>
            <a:ext cx="1639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Поль  Верлен</a:t>
            </a: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6629400" y="5562600"/>
            <a:ext cx="1747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Шарль Бодлер</a:t>
            </a:r>
          </a:p>
        </p:txBody>
      </p:sp>
      <p:pic>
        <p:nvPicPr>
          <p:cNvPr id="133131" name="Picture 11" descr="85708175_Mallarm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295400"/>
            <a:ext cx="1768475" cy="25908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6019800" y="39624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Стефан Малларме</a:t>
            </a:r>
          </a:p>
        </p:txBody>
      </p:sp>
      <p:sp>
        <p:nvSpPr>
          <p:cNvPr id="133133" name="Rectangle 13"/>
          <p:cNvSpPr>
            <a:spLocks noChangeArrowheads="1"/>
          </p:cNvSpPr>
          <p:nvPr/>
        </p:nvSpPr>
        <p:spPr bwMode="auto">
          <a:xfrm>
            <a:off x="228600" y="5257800"/>
            <a:ext cx="4267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400" b="1">
                <a:latin typeface="Tempus Sans ITC" pitchFamily="82" charset="0"/>
              </a:rPr>
              <a:t>Основатель символизма – Шарль  Бодлер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33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3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66FF"/>
                </a:solidFill>
              </a:rPr>
              <a:t>Литературные манифесты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066800"/>
            <a:ext cx="6705600" cy="243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Tempus Sans ITC" pitchFamily="82" charset="0"/>
              </a:rPr>
              <a:t>1893 год. Статья Д.С. Мережковского «О причинах упадка и о новых течениях современной русской литературы».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chemeClr val="accent1"/>
                </a:solidFill>
                <a:latin typeface="Tempus Sans ITC" pitchFamily="82" charset="0"/>
              </a:rPr>
              <a:t>Модернизм получает теоретическое обоснование.</a:t>
            </a:r>
            <a:r>
              <a:rPr lang="ru-RU" sz="2000" i="1" smtClean="0">
                <a:solidFill>
                  <a:schemeClr val="accent1"/>
                </a:solidFill>
                <a:latin typeface="Tempus Sans ITC" pitchFamily="82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Tempus Sans ITC" pitchFamily="82" charset="0"/>
              </a:rPr>
              <a:t>Три основных элемента «нового искусства»: </a:t>
            </a:r>
          </a:p>
          <a:p>
            <a:pPr lvl="3" eaLnBrk="1" hangingPunct="1">
              <a:lnSpc>
                <a:spcPct val="80000"/>
              </a:lnSpc>
            </a:pPr>
            <a:r>
              <a:rPr lang="ru-RU" sz="1800" smtClean="0">
                <a:latin typeface="Tempus Sans ITC" pitchFamily="82" charset="0"/>
              </a:rPr>
              <a:t>мистическое содержание, </a:t>
            </a:r>
          </a:p>
          <a:p>
            <a:pPr lvl="3" eaLnBrk="1" hangingPunct="1">
              <a:lnSpc>
                <a:spcPct val="80000"/>
              </a:lnSpc>
            </a:pPr>
            <a:r>
              <a:rPr lang="ru-RU" sz="1800" smtClean="0">
                <a:latin typeface="Tempus Sans ITC" pitchFamily="82" charset="0"/>
              </a:rPr>
              <a:t>символизация</a:t>
            </a:r>
          </a:p>
          <a:p>
            <a:pPr lvl="3" eaLnBrk="1" hangingPunct="1">
              <a:lnSpc>
                <a:spcPct val="80000"/>
              </a:lnSpc>
            </a:pPr>
            <a:r>
              <a:rPr lang="ru-RU" sz="1800" smtClean="0">
                <a:latin typeface="Tempus Sans ITC" pitchFamily="82" charset="0"/>
              </a:rPr>
              <a:t>«расширение художественной впечатлительности»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smtClean="0">
              <a:latin typeface="Tempus Sans ITC" pitchFamily="82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500" smtClean="0"/>
              <a:t> </a:t>
            </a:r>
          </a:p>
        </p:txBody>
      </p:sp>
      <p:pic>
        <p:nvPicPr>
          <p:cNvPr id="16389" name="Picture 5" descr="200px-Merezhkovsky_by_Rep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1905000" cy="233362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6391" name="Picture 7" descr="Vrubel Bryusov.jpg"/>
          <p:cNvPicPr>
            <a:picLocks noChangeAspect="1" noChangeArrowheads="1"/>
          </p:cNvPicPr>
          <p:nvPr/>
        </p:nvPicPr>
        <p:blipFill>
          <a:blip r:embed="rId3"/>
          <a:srcRect b="3030"/>
          <a:stretch>
            <a:fillRect/>
          </a:stretch>
        </p:blipFill>
        <p:spPr bwMode="auto">
          <a:xfrm>
            <a:off x="6781800" y="4114800"/>
            <a:ext cx="1698625" cy="24384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04800" y="4191000"/>
            <a:ext cx="65532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1903 год. Статья В Брюсова «Ключи тайны».</a:t>
            </a:r>
          </a:p>
          <a:p>
            <a:pPr lvl="1"/>
            <a:r>
              <a:rPr lang="ru-RU" sz="2000"/>
              <a:t>Литература по воздействию должна быть приближена к музыке.</a:t>
            </a:r>
          </a:p>
          <a:p>
            <a:pPr lvl="1"/>
            <a:r>
              <a:rPr lang="ru-RU" sz="2000"/>
              <a:t>Поэзия – выражение души поэта, тайн человеческого духа.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876800"/>
            <a:ext cx="8763000" cy="1447800"/>
          </a:xfrm>
          <a:solidFill>
            <a:srgbClr val="003366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>
                <a:latin typeface="Tempus Sans ITC" pitchFamily="82" charset="0"/>
              </a:rPr>
              <a:t>Символический пейзаж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latin typeface="Tempus Sans ITC" pitchFamily="82" charset="0"/>
              </a:rPr>
              <a:t>Звукопись. Важна музыка слова.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latin typeface="Tempus Sans ITC" pitchFamily="82" charset="0"/>
              </a:rPr>
              <a:t>«Жреческий язык»: усложненный,  метафоричный.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latin typeface="Tempus Sans ITC" pitchFamily="82" charset="0"/>
              </a:rPr>
              <a:t>Возрождение сонета, рондо, терцины…</a:t>
            </a:r>
          </a:p>
          <a:p>
            <a:pPr eaLnBrk="1" hangingPunct="1">
              <a:lnSpc>
                <a:spcPct val="90000"/>
              </a:lnSpc>
            </a:pPr>
            <a:endParaRPr lang="ru-RU" sz="2400" b="1" smtClean="0">
              <a:latin typeface="Tempus Sans ITC" pitchFamily="82" charset="0"/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66FF"/>
                </a:solidFill>
                <a:latin typeface="Tempus Sans ITC" pitchFamily="82" charset="0"/>
              </a:rPr>
              <a:t>Особенность поэтики</a:t>
            </a: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304800" y="990600"/>
            <a:ext cx="954563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800" b="1">
                <a:solidFill>
                  <a:srgbClr val="DDDDDD"/>
                </a:solidFill>
                <a:latin typeface="Tempus Sans ITC" pitchFamily="82" charset="0"/>
              </a:rPr>
              <a:t>Антитеза 2-х миров (двоемирие): нетленный и реальный</a:t>
            </a:r>
          </a:p>
          <a:p>
            <a:endParaRPr lang="ru-RU" sz="2800">
              <a:latin typeface="Tempus Sans ITC" pitchFamily="82" charset="0"/>
            </a:endParaRP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228600" y="1752600"/>
            <a:ext cx="41386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800" b="1">
                <a:solidFill>
                  <a:srgbClr val="DDDDDD"/>
                </a:solidFill>
                <a:latin typeface="Tempus Sans ITC" pitchFamily="82" charset="0"/>
              </a:rPr>
              <a:t>Цветовая символика </a:t>
            </a:r>
            <a:endParaRPr lang="ru-RU" sz="2800">
              <a:latin typeface="Tempus Sans ITC" pitchFamily="82" charset="0"/>
            </a:endParaRPr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1676400" y="2590800"/>
            <a:ext cx="7162800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/>
            <a:r>
              <a:rPr lang="ru-RU" sz="2000" b="1">
                <a:solidFill>
                  <a:srgbClr val="0000FF"/>
                </a:solidFill>
                <a:latin typeface="Tempus Sans ITC" pitchFamily="82" charset="0"/>
              </a:rPr>
              <a:t>синий – </a:t>
            </a:r>
            <a:r>
              <a:rPr lang="ru-RU" sz="2000" b="1">
                <a:solidFill>
                  <a:srgbClr val="000000"/>
                </a:solidFill>
                <a:latin typeface="Tempus Sans ITC" pitchFamily="82" charset="0"/>
              </a:rPr>
              <a:t>разочарование, разлука, окружающий, вещественный мир…</a:t>
            </a:r>
          </a:p>
        </p:txBody>
      </p: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1584325" y="2214563"/>
            <a:ext cx="16192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3">
              <a:lnSpc>
                <a:spcPct val="80000"/>
              </a:lnSpc>
              <a:spcBef>
                <a:spcPct val="20000"/>
              </a:spcBef>
            </a:pPr>
            <a:r>
              <a:rPr lang="ru-RU"/>
              <a:t> </a:t>
            </a:r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1660525" y="2144713"/>
            <a:ext cx="6399213" cy="3968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empus Sans ITC" pitchFamily="82" charset="0"/>
              </a:rPr>
              <a:t>белый – идеал, женственность, любовь, мечта…</a:t>
            </a:r>
          </a:p>
        </p:txBody>
      </p:sp>
      <p:sp>
        <p:nvSpPr>
          <p:cNvPr id="24585" name="Text Box 14"/>
          <p:cNvSpPr txBox="1">
            <a:spLocks noChangeArrowheads="1"/>
          </p:cNvSpPr>
          <p:nvPr/>
        </p:nvSpPr>
        <p:spPr bwMode="auto">
          <a:xfrm>
            <a:off x="1676400" y="3352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34159" name="Text Box 15"/>
          <p:cNvSpPr txBox="1">
            <a:spLocks noChangeArrowheads="1"/>
          </p:cNvSpPr>
          <p:nvPr/>
        </p:nvSpPr>
        <p:spPr bwMode="auto">
          <a:xfrm>
            <a:off x="1660525" y="3363913"/>
            <a:ext cx="7262813" cy="39687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folHlink"/>
                </a:solidFill>
                <a:latin typeface="Tempus Sans ITC" pitchFamily="82" charset="0"/>
              </a:rPr>
              <a:t>жёлтый</a:t>
            </a:r>
            <a:r>
              <a:rPr lang="ru-RU" sz="2000">
                <a:solidFill>
                  <a:schemeClr val="folHlink"/>
                </a:solidFill>
                <a:latin typeface="Tempus Sans ITC" pitchFamily="82" charset="0"/>
              </a:rPr>
              <a:t> –  </a:t>
            </a:r>
            <a:r>
              <a:rPr lang="ru-RU" sz="2000" b="1">
                <a:solidFill>
                  <a:srgbClr val="DDDDDD"/>
                </a:solidFill>
                <a:latin typeface="Tempus Sans ITC" pitchFamily="82" charset="0"/>
              </a:rPr>
              <a:t>болезненность, сумасшествие, отклонение…</a:t>
            </a:r>
            <a:endParaRPr lang="ru-RU">
              <a:solidFill>
                <a:schemeClr val="folHlink"/>
              </a:solidFill>
            </a:endParaRPr>
          </a:p>
        </p:txBody>
      </p:sp>
      <p:sp>
        <p:nvSpPr>
          <p:cNvPr id="134160" name="Text Box 16"/>
          <p:cNvSpPr txBox="1">
            <a:spLocks noChangeArrowheads="1"/>
          </p:cNvSpPr>
          <p:nvPr/>
        </p:nvSpPr>
        <p:spPr bwMode="auto">
          <a:xfrm>
            <a:off x="1676400" y="3810000"/>
            <a:ext cx="4691063" cy="3968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empus Sans ITC" pitchFamily="82" charset="0"/>
              </a:rPr>
              <a:t>чёрный –  тайна, двойственность…</a:t>
            </a:r>
          </a:p>
        </p:txBody>
      </p:sp>
      <p:sp>
        <p:nvSpPr>
          <p:cNvPr id="134161" name="Text Box 17"/>
          <p:cNvSpPr txBox="1">
            <a:spLocks noChangeArrowheads="1"/>
          </p:cNvSpPr>
          <p:nvPr/>
        </p:nvSpPr>
        <p:spPr bwMode="auto">
          <a:xfrm>
            <a:off x="1676400" y="4267200"/>
            <a:ext cx="4313238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empus Sans ITC" pitchFamily="82" charset="0"/>
              </a:rPr>
              <a:t>красный – кровь, катастрофа…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53" grpId="0" animBg="1"/>
      <p:bldP spid="134157" grpId="0" animBg="1"/>
      <p:bldP spid="134159" grpId="0" animBg="1"/>
      <p:bldP spid="134160" grpId="0" animBg="1"/>
      <p:bldP spid="1341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4724400" cy="1143000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rgbClr val="FF66FF"/>
                </a:solidFill>
                <a:latin typeface="Calibri" pitchFamily="34" charset="0"/>
              </a:rPr>
              <a:t>Символ</a:t>
            </a:r>
            <a:r>
              <a:rPr lang="ru-RU" smtClean="0">
                <a:solidFill>
                  <a:srgbClr val="FF66FF"/>
                </a:solidFill>
              </a:rPr>
              <a:t> 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51054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образ, имеющий безграничное количество значений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FFCCFF"/>
                </a:solidFill>
              </a:rPr>
              <a:t>«</a:t>
            </a:r>
            <a:r>
              <a:rPr lang="ru-RU" sz="2000" i="1" smtClean="0">
                <a:solidFill>
                  <a:srgbClr val="FFCCFF"/>
                </a:solidFill>
              </a:rPr>
              <a:t>Символ</a:t>
            </a:r>
            <a:r>
              <a:rPr lang="ru-RU" sz="2000" i="1" smtClean="0">
                <a:solidFill>
                  <a:schemeClr val="tx2"/>
                </a:solidFill>
              </a:rPr>
              <a:t> только тогда истинный, когда он неисчерпаем в своем значении» (Вяч. Иванов)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i="1" smtClean="0">
                <a:solidFill>
                  <a:schemeClr val="tx2"/>
                </a:solidFill>
              </a:rPr>
              <a:t>«Символ – окно в бесконечность» (Ф. Сологуб)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передает не  объективную суть явления, а индивидуальное представление поэта о мире;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образ, требующий от читателя сотворчества.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ru-RU" sz="2000" i="1" smtClean="0">
                <a:solidFill>
                  <a:schemeClr val="tx2"/>
                </a:solidFill>
              </a:rPr>
              <a:t>«Символы не говорят, а молча кивают» (Вяч. Иванов)</a:t>
            </a:r>
          </a:p>
        </p:txBody>
      </p:sp>
      <p:pic>
        <p:nvPicPr>
          <p:cNvPr id="137220" name="Picture 4" descr="Михаил Александрович Врубель. Роза. 1904. Бумага, акварель. ГТ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04800"/>
            <a:ext cx="3581400" cy="5715000"/>
          </a:xfrm>
          <a:prstGeom prst="rect">
            <a:avLst/>
          </a:prstGeom>
          <a:noFill/>
          <a:ln w="76200" cap="rnd">
            <a:solidFill>
              <a:schemeClr val="tx2"/>
            </a:solidFill>
            <a:prstDash val="sysDot"/>
            <a:miter lim="800000"/>
            <a:headEnd/>
            <a:tailEnd/>
          </a:ln>
        </p:spPr>
      </p:pic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5105400" y="61722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Tempus Sans ITC" pitchFamily="82" charset="0"/>
              </a:rPr>
              <a:t>М. Врубель. Роза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66FF"/>
                </a:solidFill>
                <a:latin typeface="Calibri" pitchFamily="34" charset="0"/>
              </a:rPr>
              <a:t>Особенность мировосприятия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48768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Мир непознаваем. Рационально можно осмыслить только низшие формы жизни,  а  не «</a:t>
            </a:r>
            <a:r>
              <a:rPr lang="ru-RU" sz="2400" i="1" smtClean="0"/>
              <a:t>высшую реальность</a:t>
            </a:r>
            <a:r>
              <a:rPr lang="ru-RU" sz="2400" smtClean="0"/>
              <a:t>» (область </a:t>
            </a:r>
            <a:r>
              <a:rPr lang="ru-RU" sz="2400" smtClean="0">
                <a:solidFill>
                  <a:srgbClr val="FFCCFF"/>
                </a:solidFill>
              </a:rPr>
              <a:t>«</a:t>
            </a:r>
            <a:r>
              <a:rPr lang="ru-RU" sz="2400" i="1" smtClean="0">
                <a:solidFill>
                  <a:srgbClr val="FFCCFF"/>
                </a:solidFill>
              </a:rPr>
              <a:t>абсолютных</a:t>
            </a:r>
            <a:r>
              <a:rPr lang="ru-RU" sz="2400" i="1" smtClean="0">
                <a:solidFill>
                  <a:schemeClr val="tx2"/>
                </a:solidFill>
              </a:rPr>
              <a:t> идей», «мировой души»)</a:t>
            </a:r>
            <a:r>
              <a:rPr lang="ru-RU" sz="24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i="1" smtClean="0"/>
              <a:t>                                     В. Соловьев.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Искусство – это не изображение реальности, а </a:t>
            </a:r>
            <a:r>
              <a:rPr lang="ru-RU" sz="2400" smtClean="0">
                <a:solidFill>
                  <a:srgbClr val="FFCCFF"/>
                </a:solidFill>
              </a:rPr>
              <a:t>«</a:t>
            </a:r>
            <a:r>
              <a:rPr lang="ru-RU" sz="2400" i="1" smtClean="0">
                <a:solidFill>
                  <a:srgbClr val="FFCCFF"/>
                </a:solidFill>
              </a:rPr>
              <a:t>постижение</a:t>
            </a:r>
            <a:r>
              <a:rPr lang="ru-RU" sz="2400" i="1" smtClean="0">
                <a:solidFill>
                  <a:schemeClr val="tx2"/>
                </a:solidFill>
              </a:rPr>
              <a:t> мира иными, не рассудочными путями</a:t>
            </a:r>
            <a:r>
              <a:rPr lang="ru-RU" sz="2400" smtClean="0">
                <a:solidFill>
                  <a:srgbClr val="FFCCFF"/>
                </a:solidFill>
              </a:rPr>
              <a:t>»</a:t>
            </a:r>
            <a:r>
              <a:rPr lang="ru-RU" sz="2400" smtClean="0"/>
              <a:t> </a:t>
            </a:r>
            <a:r>
              <a:rPr lang="ru-RU" sz="2000" i="1" smtClean="0"/>
              <a:t>(В.Я. Брюсов)</a:t>
            </a:r>
            <a:r>
              <a:rPr lang="ru-RU" sz="2400" smtClean="0"/>
              <a:t> – через  духовный опыт человека и творческую интуицию художника.</a:t>
            </a:r>
          </a:p>
        </p:txBody>
      </p:sp>
      <p:pic>
        <p:nvPicPr>
          <p:cNvPr id="138244" name="Picture 4" descr=" [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5075" y="1143000"/>
            <a:ext cx="4098925" cy="4533900"/>
          </a:xfrm>
          <a:prstGeom prst="rect">
            <a:avLst/>
          </a:prstGeom>
          <a:noFill/>
          <a:ln w="76200" cap="rnd">
            <a:solidFill>
              <a:schemeClr val="tx2"/>
            </a:solidFill>
            <a:prstDash val="sysDot"/>
            <a:miter lim="800000"/>
            <a:headEnd/>
            <a:tailEnd/>
          </a:ln>
        </p:spPr>
      </p:pic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5181600" y="58674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К. Сомов «Синяя птица».1918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304800" y="5334000"/>
            <a:ext cx="4648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000" b="1"/>
              <a:t>Сверхчувствительная интуиция поэта выражается через </a:t>
            </a:r>
            <a:r>
              <a:rPr lang="ru-RU" sz="2000" b="1">
                <a:solidFill>
                  <a:srgbClr val="00FFFF"/>
                </a:solidFill>
              </a:rPr>
              <a:t> </a:t>
            </a:r>
            <a:r>
              <a:rPr lang="ru-RU" sz="2000" b="1" u="sng">
                <a:solidFill>
                  <a:srgbClr val="00FFFF"/>
                </a:solidFill>
              </a:rPr>
              <a:t>символ,</a:t>
            </a:r>
            <a:r>
              <a:rPr lang="ru-RU" sz="2000" b="1"/>
              <a:t> который и стремится обозначить ускользающее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914400" y="0"/>
            <a:ext cx="7561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4400">
                <a:latin typeface="Cooper Black" pitchFamily="18" charset="0"/>
              </a:rPr>
              <a:t>   </a:t>
            </a:r>
            <a:r>
              <a:rPr lang="ru-RU" sz="4400" b="1">
                <a:solidFill>
                  <a:srgbClr val="FF66FF"/>
                </a:solidFill>
                <a:latin typeface="Tempus Sans ITC" pitchFamily="82" charset="0"/>
              </a:rPr>
              <a:t>Старшие символисты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223963" y="1447800"/>
            <a:ext cx="7920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0" y="3870325"/>
            <a:ext cx="91440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>
                <a:solidFill>
                  <a:srgbClr val="FF66FF"/>
                </a:solidFill>
                <a:latin typeface="Tempus Sans ITC" pitchFamily="82" charset="0"/>
              </a:rPr>
              <a:t>1903  Брюсов «Ключи тайн» :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2000" b="1">
                <a:latin typeface="Tempus Sans ITC" pitchFamily="82" charset="0"/>
              </a:rPr>
              <a:t>Цель искусства – выражение «движения души» поэта, тайн человеческого духа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2000" b="1">
                <a:latin typeface="Tempus Sans ITC" pitchFamily="82" charset="0"/>
              </a:rPr>
              <a:t>Сущность мира непознаваема рассудком, но познаваема интуицией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2000" b="1">
                <a:latin typeface="Tempus Sans ITC" pitchFamily="82" charset="0"/>
              </a:rPr>
              <a:t>Искусство есть постижение мира иными, не рассудочными путями.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2000" b="1">
                <a:latin typeface="Tempus Sans ITC" pitchFamily="82" charset="0"/>
              </a:rPr>
              <a:t>Задача искусства – запечатлеть мгновения прозрения, вдохновения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2000" b="1">
                <a:latin typeface="Tempus Sans ITC" pitchFamily="82" charset="0"/>
              </a:rPr>
              <a:t>Создания искусства – это приотворённые двери в Вечность</a:t>
            </a:r>
          </a:p>
        </p:txBody>
      </p:sp>
      <p:pic>
        <p:nvPicPr>
          <p:cNvPr id="96264" name="Picture 2" descr="http://img1.liveinternet.ru/images/attach/b/3/17/21/17021482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1752600" cy="2514600"/>
          </a:xfrm>
          <a:prstGeom prst="rect">
            <a:avLst/>
          </a:prstGeom>
          <a:noFill/>
          <a:ln w="57150">
            <a:solidFill>
              <a:srgbClr val="FFCCFF"/>
            </a:solidFill>
            <a:miter lim="800000"/>
            <a:headEnd/>
            <a:tailEnd/>
          </a:ln>
        </p:spPr>
      </p:pic>
      <p:pic>
        <p:nvPicPr>
          <p:cNvPr id="96266" name="Picture 10" descr="174px-Konstantin_Balmont_by_Valentin_Serov_19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838200"/>
            <a:ext cx="1593850" cy="2514600"/>
          </a:xfrm>
          <a:prstGeom prst="rect">
            <a:avLst/>
          </a:prstGeom>
          <a:noFill/>
          <a:ln w="57150">
            <a:solidFill>
              <a:srgbClr val="FFCCFF"/>
            </a:solidFill>
            <a:miter lim="800000"/>
            <a:headEnd/>
            <a:tailEnd/>
          </a:ln>
        </p:spPr>
      </p:pic>
      <p:pic>
        <p:nvPicPr>
          <p:cNvPr id="96267" name="Picture 11" descr="D8D6FCDC-59D0-4AF4-B0A5-E4FF0E44FF83_mw203_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838200"/>
            <a:ext cx="1676400" cy="2514600"/>
          </a:xfrm>
          <a:prstGeom prst="rect">
            <a:avLst/>
          </a:prstGeom>
          <a:noFill/>
          <a:ln w="57150">
            <a:solidFill>
              <a:srgbClr val="FFCCFF"/>
            </a:solidFill>
            <a:miter lim="800000"/>
            <a:headEnd/>
            <a:tailEnd/>
          </a:ln>
        </p:spPr>
      </p:pic>
      <p:pic>
        <p:nvPicPr>
          <p:cNvPr id="96268" name="Picture 4" descr="Картинка 4 из 105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t="2942"/>
          <a:stretch>
            <a:fillRect/>
          </a:stretch>
        </p:blipFill>
        <p:spPr bwMode="auto">
          <a:xfrm>
            <a:off x="3810000" y="838200"/>
            <a:ext cx="1619250" cy="2514600"/>
          </a:xfrm>
          <a:prstGeom prst="rect">
            <a:avLst/>
          </a:prstGeom>
          <a:noFill/>
          <a:ln w="57150">
            <a:solidFill>
              <a:srgbClr val="FFCCFF"/>
            </a:solidFill>
            <a:miter lim="800000"/>
            <a:headEnd/>
            <a:tailEnd/>
          </a:ln>
        </p:spPr>
      </p:pic>
      <p:pic>
        <p:nvPicPr>
          <p:cNvPr id="9626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838200"/>
            <a:ext cx="1600200" cy="2514600"/>
          </a:xfrm>
          <a:prstGeom prst="rect">
            <a:avLst/>
          </a:prstGeom>
          <a:noFill/>
          <a:ln w="57150">
            <a:solidFill>
              <a:srgbClr val="FFCCFF"/>
            </a:solidFill>
            <a:miter lim="800000"/>
            <a:headEnd/>
            <a:tailEnd/>
          </a:ln>
        </p:spPr>
      </p:pic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381000" y="3505200"/>
            <a:ext cx="1384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/>
              <a:t>В. Брюсов</a:t>
            </a:r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2057400" y="3505200"/>
            <a:ext cx="158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/>
              <a:t>К. Бальмонт</a:t>
            </a:r>
          </a:p>
        </p:txBody>
      </p:sp>
      <p:sp>
        <p:nvSpPr>
          <p:cNvPr id="96272" name="Rectangle 16"/>
          <p:cNvSpPr>
            <a:spLocks noChangeArrowheads="1"/>
          </p:cNvSpPr>
          <p:nvPr/>
        </p:nvSpPr>
        <p:spPr bwMode="auto">
          <a:xfrm>
            <a:off x="3581400" y="3505200"/>
            <a:ext cx="213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Д. Мережковский</a:t>
            </a:r>
          </a:p>
        </p:txBody>
      </p:sp>
      <p:sp>
        <p:nvSpPr>
          <p:cNvPr id="96273" name="Rectangle 17"/>
          <p:cNvSpPr>
            <a:spLocks noChangeArrowheads="1"/>
          </p:cNvSpPr>
          <p:nvPr/>
        </p:nvSpPr>
        <p:spPr bwMode="auto">
          <a:xfrm>
            <a:off x="5791200" y="3505200"/>
            <a:ext cx="139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З. Гиппиус</a:t>
            </a:r>
          </a:p>
        </p:txBody>
      </p:sp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7543800" y="3505200"/>
            <a:ext cx="1458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Ф. Сологуб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6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6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96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96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96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0"/>
            <a:ext cx="5715000" cy="9144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  <a:latin typeface="Cooper Black" pitchFamily="18" charset="0"/>
              </a:rPr>
              <a:t>                </a:t>
            </a:r>
            <a:r>
              <a:rPr lang="ru-RU" sz="4000" b="1" smtClean="0">
                <a:solidFill>
                  <a:srgbClr val="FF66FF"/>
                </a:solidFill>
                <a:latin typeface="Tempus Sans ITC" pitchFamily="82" charset="0"/>
              </a:rPr>
              <a:t>Младосимволисты </a:t>
            </a:r>
            <a:br>
              <a:rPr lang="ru-RU" sz="4000" b="1" smtClean="0">
                <a:solidFill>
                  <a:srgbClr val="FF66FF"/>
                </a:solidFill>
                <a:latin typeface="Tempus Sans ITC" pitchFamily="82" charset="0"/>
              </a:rPr>
            </a:br>
            <a:r>
              <a:rPr lang="ru-RU" sz="4000" b="1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ru-RU" sz="2800" b="1" i="1" smtClean="0">
                <a:solidFill>
                  <a:schemeClr val="tx1"/>
                </a:solidFill>
                <a:latin typeface="Tempus Sans ITC" pitchFamily="82" charset="0"/>
              </a:rPr>
              <a:t>1900гг.-рубеж веков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181600" y="3810000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b="1"/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514600" y="15240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rgbClr val="FFCCFF"/>
                </a:solidFill>
                <a:latin typeface="Tempus Sans ITC" pitchFamily="82" charset="0"/>
              </a:rPr>
              <a:t>Философия Владимира Соловьева</a:t>
            </a:r>
          </a:p>
        </p:txBody>
      </p:sp>
      <p:pic>
        <p:nvPicPr>
          <p:cNvPr id="97286" name="Picture 6" descr="Владимир Соловьё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1917700" cy="2133600"/>
          </a:xfrm>
          <a:prstGeom prst="rect">
            <a:avLst/>
          </a:prstGeom>
          <a:noFill/>
          <a:ln w="57150">
            <a:solidFill>
              <a:srgbClr val="FFCCFF"/>
            </a:solidFill>
            <a:miter lim="800000"/>
            <a:headEnd/>
            <a:tailEnd/>
          </a:ln>
        </p:spPr>
      </p:pic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5334000" y="4114800"/>
            <a:ext cx="38100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…</a:t>
            </a:r>
            <a:r>
              <a:rPr lang="ru-RU" b="1">
                <a:latin typeface="Tempus Sans ITC" pitchFamily="82" charset="0"/>
              </a:rPr>
              <a:t>Мы подошли –</a:t>
            </a:r>
            <a:r>
              <a:rPr lang="ru-RU" b="1"/>
              <a:t> </a:t>
            </a:r>
            <a:r>
              <a:rPr lang="ru-RU" b="1">
                <a:latin typeface="Tempus Sans ITC" pitchFamily="82" charset="0"/>
              </a:rPr>
              <a:t>и</a:t>
            </a:r>
            <a:r>
              <a:rPr lang="ru-RU" b="1"/>
              <a:t> </a:t>
            </a:r>
            <a:r>
              <a:rPr lang="ru-RU" b="1">
                <a:latin typeface="Tempus Sans ITC" pitchFamily="82" charset="0"/>
              </a:rPr>
              <a:t> воды синие</a:t>
            </a:r>
          </a:p>
          <a:p>
            <a:pPr eaLnBrk="0" hangingPunct="0">
              <a:spcBef>
                <a:spcPct val="50000"/>
              </a:spcBef>
            </a:pPr>
            <a:r>
              <a:rPr lang="ru-RU" b="1">
                <a:latin typeface="Tempus Sans ITC" pitchFamily="82" charset="0"/>
              </a:rPr>
              <a:t>Как две расплеснутых стены.</a:t>
            </a:r>
          </a:p>
          <a:p>
            <a:pPr eaLnBrk="0" hangingPunct="0">
              <a:spcBef>
                <a:spcPct val="50000"/>
              </a:spcBef>
            </a:pPr>
            <a:r>
              <a:rPr lang="ru-RU" b="1">
                <a:latin typeface="Tempus Sans ITC" pitchFamily="82" charset="0"/>
              </a:rPr>
              <a:t>И вот в дали белеет скиния,</a:t>
            </a:r>
          </a:p>
          <a:p>
            <a:pPr eaLnBrk="0" hangingPunct="0">
              <a:spcBef>
                <a:spcPct val="50000"/>
              </a:spcBef>
            </a:pPr>
            <a:r>
              <a:rPr lang="ru-RU" b="1">
                <a:latin typeface="Tempus Sans ITC" pitchFamily="82" charset="0"/>
              </a:rPr>
              <a:t>И дали мутные видны…</a:t>
            </a:r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5940425" y="2133600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2514600" y="2133600"/>
            <a:ext cx="6324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/>
              <a:t> </a:t>
            </a:r>
            <a:r>
              <a:rPr lang="ru-RU" sz="2000" b="1">
                <a:latin typeface="Tempus Sans ITC" pitchFamily="82" charset="0"/>
              </a:rPr>
              <a:t>божественное единство Вселенной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2000" b="1">
                <a:latin typeface="Tempus Sans ITC" pitchFamily="82" charset="0"/>
              </a:rPr>
              <a:t> Душа мира – Вечная Женственность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2000" b="1">
                <a:latin typeface="Tempus Sans ITC" pitchFamily="82" charset="0"/>
              </a:rPr>
              <a:t>Общество построено на духовных началах </a:t>
            </a:r>
          </a:p>
        </p:txBody>
      </p:sp>
      <p:pic>
        <p:nvPicPr>
          <p:cNvPr id="97295" name="Picture 15" descr="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0"/>
            <a:ext cx="1566863" cy="2133600"/>
          </a:xfrm>
          <a:prstGeom prst="rect">
            <a:avLst/>
          </a:prstGeom>
          <a:noFill/>
          <a:ln w="57150">
            <a:solidFill>
              <a:srgbClr val="FFCCFF"/>
            </a:solidFill>
            <a:miter lim="800000"/>
            <a:headEnd/>
            <a:tailEnd/>
          </a:ln>
        </p:spPr>
      </p:pic>
      <p:pic>
        <p:nvPicPr>
          <p:cNvPr id="14" name="Рисунок 13" descr="pb_025.bmp"/>
          <p:cNvPicPr>
            <a:picLocks noChangeAspect="1"/>
          </p:cNvPicPr>
          <p:nvPr/>
        </p:nvPicPr>
        <p:blipFill>
          <a:blip r:embed="rId4"/>
          <a:srcRect l="9821" r="8350"/>
          <a:stretch>
            <a:fillRect/>
          </a:stretch>
        </p:blipFill>
        <p:spPr bwMode="auto">
          <a:xfrm>
            <a:off x="1905000" y="3810000"/>
            <a:ext cx="1568450" cy="2133600"/>
          </a:xfrm>
          <a:prstGeom prst="rect">
            <a:avLst/>
          </a:prstGeom>
          <a:noFill/>
          <a:ln w="57150">
            <a:solidFill>
              <a:srgbClr val="FFCCFF"/>
            </a:solidFill>
            <a:miter lim="800000"/>
            <a:headEnd/>
            <a:tailEnd/>
          </a:ln>
        </p:spPr>
      </p:pic>
      <p:sp>
        <p:nvSpPr>
          <p:cNvPr id="97298" name="Rectangle 18"/>
          <p:cNvSpPr>
            <a:spLocks noChangeArrowheads="1"/>
          </p:cNvSpPr>
          <p:nvPr/>
        </p:nvSpPr>
        <p:spPr bwMode="auto">
          <a:xfrm>
            <a:off x="228600" y="6096000"/>
            <a:ext cx="1328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В. Иванов</a:t>
            </a:r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1905000" y="6096000"/>
            <a:ext cx="1249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А. Белый</a:t>
            </a:r>
          </a:p>
        </p:txBody>
      </p:sp>
      <p:sp>
        <p:nvSpPr>
          <p:cNvPr id="97300" name="Rectangle 20"/>
          <p:cNvSpPr>
            <a:spLocks noChangeArrowheads="1"/>
          </p:cNvSpPr>
          <p:nvPr/>
        </p:nvSpPr>
        <p:spPr bwMode="auto">
          <a:xfrm>
            <a:off x="3733800" y="6096000"/>
            <a:ext cx="1293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А. Блок</a:t>
            </a:r>
            <a:r>
              <a:rPr lang="ru-RU"/>
              <a:t>    </a:t>
            </a:r>
          </a:p>
        </p:txBody>
      </p:sp>
      <p:pic>
        <p:nvPicPr>
          <p:cNvPr id="97302" name="Picture 4" descr="бло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3810000"/>
            <a:ext cx="1544638" cy="217487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40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7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7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7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7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7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7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7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7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97287" grpId="0"/>
      <p:bldP spid="972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8" name="Text Box 8"/>
          <p:cNvSpPr txBox="1">
            <a:spLocks noChangeArrowheads="1"/>
          </p:cNvSpPr>
          <p:nvPr/>
        </p:nvSpPr>
        <p:spPr bwMode="auto">
          <a:xfrm>
            <a:off x="152400" y="1143000"/>
            <a:ext cx="8991600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3200" b="1">
                <a:latin typeface="Tempus Sans ITC" pitchFamily="82" charset="0"/>
              </a:rPr>
              <a:t>Противопоставление мира идей и мира действительности, рационального и интуитивного познания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3200" b="1">
                <a:latin typeface="Tempus Sans ITC" pitchFamily="82" charset="0"/>
              </a:rPr>
              <a:t>Мотив ожидания грядущих зорь, предвещающих начало новой эры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3200" b="1">
                <a:latin typeface="Tempus Sans ITC" pitchFamily="82" charset="0"/>
              </a:rPr>
              <a:t>Эклектичность , противоречивость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3200" b="1">
                <a:latin typeface="Tempus Sans ITC" pitchFamily="82" charset="0"/>
              </a:rPr>
              <a:t>В центре внимания – вопросы о судьбах России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ru-RU" sz="3200" b="1">
              <a:latin typeface="Tempus Sans ITC" pitchFamily="82" charset="0"/>
            </a:endParaRP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1905000" y="228600"/>
            <a:ext cx="567848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66FF"/>
                </a:solidFill>
                <a:latin typeface="Tempus Sans ITC" pitchFamily="82" charset="0"/>
              </a:rPr>
              <a:t>Младосимволисты </a:t>
            </a:r>
            <a:br>
              <a:rPr lang="ru-RU" sz="4400" b="1">
                <a:solidFill>
                  <a:srgbClr val="FF66FF"/>
                </a:solidFill>
                <a:latin typeface="Tempus Sans ITC" pitchFamily="82" charset="0"/>
              </a:rPr>
            </a:br>
            <a:endParaRPr lang="ru-RU" sz="4400" b="1">
              <a:solidFill>
                <a:srgbClr val="FF66FF"/>
              </a:solidFill>
              <a:latin typeface="Tempus Sans ITC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pPr eaLnBrk="1" hangingPunct="1"/>
            <a:r>
              <a:rPr lang="ru-RU" sz="600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609600" y="304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Историческая ситуация </a:t>
            </a:r>
            <a:br>
              <a:rPr lang="ru-RU" sz="3200" b="1"/>
            </a:br>
            <a:r>
              <a:rPr lang="ru-RU" sz="3200" b="1"/>
              <a:t>в России начала </a:t>
            </a:r>
            <a:r>
              <a:rPr lang="en-US" sz="3200" b="1"/>
              <a:t>XX</a:t>
            </a:r>
            <a:r>
              <a:rPr lang="ru-RU" sz="3200" b="1"/>
              <a:t> века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3657600" y="1524000"/>
            <a:ext cx="52578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000"/>
              <a:t>Последние годы XIX столетия стали поворотными для русской и западной культур. Начиная с 1890-х гг. и вплоть до Октябрьской революции 1917 года изменились буквально все стороны российской жизни, начиная от экономики, политики и науки, и заканчивая технологией, культурой и искусством. </a:t>
            </a:r>
          </a:p>
        </p:txBody>
      </p:sp>
      <p:pic>
        <p:nvPicPr>
          <p:cNvPr id="4102" name="Picture 8" descr="3jsdh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2895600" cy="2201863"/>
          </a:xfrm>
          <a:prstGeom prst="rect">
            <a:avLst/>
          </a:prstGeom>
          <a:noFill/>
          <a:ln w="57150">
            <a:solidFill>
              <a:srgbClr val="DADAE6"/>
            </a:solidFill>
            <a:miter lim="800000"/>
            <a:headEnd/>
            <a:tailEnd/>
          </a:ln>
        </p:spPr>
      </p:pic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152400" y="4343400"/>
            <a:ext cx="8610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000"/>
              <a:t>Новая стадия историко-культурного развития была невероятно динамична и, в то же время, крайне драматична. Можно сказать, что Россия в переломное для нее время опережала другие страны по темпам и глубине перемен, а также по колоссальности внутренних конфликтов.</a:t>
            </a:r>
          </a:p>
          <a:p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B0C8B4"/>
                </a:solidFill>
              </a:rPr>
              <a:t>I. </a:t>
            </a:r>
            <a:r>
              <a:rPr lang="ru-RU" sz="4000" smtClean="0">
                <a:solidFill>
                  <a:schemeClr val="tx1"/>
                </a:solidFill>
              </a:rPr>
              <a:t>Начало 1890-х – 1905 год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143000"/>
            <a:ext cx="48006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900" b="1" smtClean="0">
                <a:solidFill>
                  <a:srgbClr val="FF0066"/>
                </a:solidFill>
              </a:rPr>
              <a:t>1892 год.</a:t>
            </a:r>
            <a:r>
              <a:rPr lang="ru-RU" sz="1900" b="1" smtClean="0"/>
              <a:t> Свод законов Российской империи: «обязанность полного послушания царю», власть которого объявлялась «самодержавной и неограниченной»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b="1" smtClean="0"/>
              <a:t>Быстрыми темпами развивается промышленное производство.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b="1" smtClean="0"/>
              <a:t>Растет социальное сознание нового класса – пролетариата.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b="1" smtClean="0">
                <a:solidFill>
                  <a:srgbClr val="FF0066"/>
                </a:solidFill>
              </a:rPr>
              <a:t>1885 год.</a:t>
            </a:r>
            <a:r>
              <a:rPr lang="ru-RU" sz="1900" b="1" smtClean="0"/>
              <a:t> Первая политическая забастовка Орехово-Зуевской мануфактуры. Суд признал требования трудящихся справедливыми.</a:t>
            </a:r>
          </a:p>
        </p:txBody>
      </p:sp>
      <p:pic>
        <p:nvPicPr>
          <p:cNvPr id="5124" name="Picture 5" descr="Stanis%C5%82aw_Mas%C5%82owski_Wiosna_roku_19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95400"/>
            <a:ext cx="4267200" cy="2698750"/>
          </a:xfrm>
          <a:prstGeom prst="rect">
            <a:avLst/>
          </a:prstGeom>
          <a:noFill/>
          <a:ln w="57150">
            <a:solidFill>
              <a:srgbClr val="DADAE6"/>
            </a:solidFill>
            <a:miter lim="800000"/>
            <a:headEnd/>
            <a:tailEnd/>
          </a:ln>
        </p:spPr>
      </p:pic>
      <p:pic>
        <p:nvPicPr>
          <p:cNvPr id="5125" name="Picture 7" descr="nik2_19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267200"/>
            <a:ext cx="1587500" cy="2370138"/>
          </a:xfrm>
          <a:prstGeom prst="rect">
            <a:avLst/>
          </a:prstGeom>
          <a:noFill/>
          <a:ln w="57150">
            <a:solidFill>
              <a:srgbClr val="DADAE6"/>
            </a:solidFill>
            <a:miter lim="800000"/>
            <a:headEnd/>
            <a:tailEnd/>
          </a:ln>
        </p:spPr>
      </p:pic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2133600" y="5410200"/>
            <a:ext cx="6705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66"/>
                </a:solidFill>
              </a:rPr>
              <a:t>1896 год.</a:t>
            </a:r>
            <a:r>
              <a:rPr lang="ru-RU" b="1"/>
              <a:t> Император Николай Второй.</a:t>
            </a:r>
          </a:p>
          <a:p>
            <a:r>
              <a:rPr lang="ru-RU" b="1"/>
              <a:t>Образовались первые политические партии: </a:t>
            </a:r>
            <a:r>
              <a:rPr lang="ru-RU" b="1">
                <a:solidFill>
                  <a:srgbClr val="FF0066"/>
                </a:solidFill>
              </a:rPr>
              <a:t>1898</a:t>
            </a:r>
            <a:r>
              <a:rPr lang="ru-RU" b="1"/>
              <a:t> – социал-демократы, </a:t>
            </a:r>
            <a:r>
              <a:rPr lang="ru-RU" b="1">
                <a:solidFill>
                  <a:srgbClr val="FF0066"/>
                </a:solidFill>
              </a:rPr>
              <a:t>1905</a:t>
            </a:r>
            <a:r>
              <a:rPr lang="ru-RU" b="1"/>
              <a:t> – конституционные демократы, </a:t>
            </a:r>
            <a:r>
              <a:rPr lang="ru-RU" b="1">
                <a:solidFill>
                  <a:srgbClr val="FF0066"/>
                </a:solidFill>
              </a:rPr>
              <a:t>1901</a:t>
            </a:r>
            <a:r>
              <a:rPr lang="ru-RU" b="1"/>
              <a:t> – социал-революционеры</a:t>
            </a:r>
          </a:p>
        </p:txBody>
      </p:sp>
      <p:pic>
        <p:nvPicPr>
          <p:cNvPr id="70665" name="Фридерик Шопен - Этюд №12 до минор Революционный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106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06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6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401050" cy="1162050"/>
          </a:xfrm>
        </p:spPr>
        <p:txBody>
          <a:bodyPr anchor="b"/>
          <a:lstStyle/>
          <a:p>
            <a:pPr algn="l" eaLnBrk="1" hangingPunct="1"/>
            <a:r>
              <a:rPr lang="ru-RU" b="1" i="1" smtClean="0">
                <a:solidFill>
                  <a:srgbClr val="FF0000"/>
                </a:solidFill>
              </a:rPr>
              <a:t>Революции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810000" y="304800"/>
            <a:ext cx="511175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000" b="1" smtClean="0">
                <a:solidFill>
                  <a:srgbClr val="FF0000"/>
                </a:solidFill>
              </a:rPr>
              <a:t>Исторические потрясения начала 20века</a:t>
            </a:r>
          </a:p>
          <a:p>
            <a:pPr eaLnBrk="1" hangingPunct="1">
              <a:lnSpc>
                <a:spcPct val="90000"/>
              </a:lnSpc>
            </a:pPr>
            <a:endParaRPr lang="ru-RU" sz="3000" b="1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57200" y="1219200"/>
            <a:ext cx="3008313" cy="46910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7200" smtClean="0"/>
              <a:t>     1905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2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2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2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7200" smtClean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7200" smtClean="0"/>
              <a:t>1917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4267200" y="3505200"/>
            <a:ext cx="48768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ru-RU" sz="2800" b="1">
                <a:latin typeface="Tempus Sans ITC" pitchFamily="82" charset="0"/>
              </a:rPr>
              <a:t>Февральская буржуазно-демократическая революция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ru-RU" sz="2800" b="1">
              <a:latin typeface="Tempus Sans ITC" pitchFamily="82" charset="0"/>
            </a:endParaRP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4343400" y="5029200"/>
            <a:ext cx="48006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3600" b="1"/>
              <a:t>Октябрьская социалистическая революция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4191000" y="1905000"/>
            <a:ext cx="4191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3600" b="1">
                <a:latin typeface="Tempus Sans ITC" pitchFamily="82" charset="0"/>
              </a:rPr>
              <a:t>Первая русская революция</a:t>
            </a:r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2590800" y="2590800"/>
            <a:ext cx="1600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 flipV="1">
            <a:off x="2438400" y="3886200"/>
            <a:ext cx="1828800" cy="1371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>
            <a:off x="2514600" y="5334000"/>
            <a:ext cx="1752600" cy="76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3" grpId="0"/>
      <p:bldP spid="73734" grpId="0"/>
      <p:bldP spid="73736" grpId="0" animBg="1"/>
      <p:bldP spid="73737" grpId="0" animBg="1"/>
      <p:bldP spid="737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Николай Бердяев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1371600"/>
            <a:ext cx="5181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«Это была эпоха пробуждения в России самостоятельной философской мысли, расцвет поэзии и обострение эстетической чувствительности, религиозного беспокойства и искания, интереса к мистике и оккультизму».</a:t>
            </a:r>
          </a:p>
        </p:txBody>
      </p:sp>
      <p:pic>
        <p:nvPicPr>
          <p:cNvPr id="74756" name="Содержимое 3" descr="pb_261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2603500" cy="2895600"/>
          </a:xfrm>
          <a:prstGeom prst="rect">
            <a:avLst/>
          </a:prstGeom>
          <a:noFill/>
          <a:ln w="76200">
            <a:solidFill>
              <a:srgbClr val="DADAE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1119188" y="461963"/>
            <a:ext cx="69088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400" b="1"/>
              <a:t>Девятнадцатый век</a:t>
            </a:r>
          </a:p>
          <a:p>
            <a:pPr algn="ctr">
              <a:defRPr/>
            </a:pPr>
            <a:r>
              <a:rPr lang="ru-RU" sz="2400" b="1"/>
              <a:t>…. </a:t>
            </a:r>
          </a:p>
          <a:p>
            <a:pPr algn="ctr">
              <a:defRPr/>
            </a:pPr>
            <a:r>
              <a:rPr lang="ru-RU" sz="2400" b="1"/>
              <a:t>Упали в прах обломки суеверий,</a:t>
            </a:r>
          </a:p>
          <a:p>
            <a:pPr algn="ctr">
              <a:defRPr/>
            </a:pPr>
            <a:r>
              <a:rPr lang="ru-RU" sz="2400" b="1"/>
              <a:t>Наука в правду превратила сон:</a:t>
            </a:r>
          </a:p>
          <a:p>
            <a:pPr algn="ctr">
              <a:defRPr/>
            </a:pPr>
            <a:r>
              <a:rPr lang="ru-RU" sz="2400" b="1"/>
              <a:t>В пар, в телеграф, в фонограф, в телефон,</a:t>
            </a:r>
          </a:p>
          <a:p>
            <a:pPr algn="ctr">
              <a:defRPr/>
            </a:pPr>
            <a:r>
              <a:rPr lang="ru-RU" sz="2400" b="1"/>
              <a:t>Познав составы звезд и жизнь бактерий.</a:t>
            </a:r>
          </a:p>
          <a:p>
            <a:pPr algn="ctr">
              <a:defRPr/>
            </a:pPr>
            <a:r>
              <a:rPr lang="ru-RU" sz="2400" b="1"/>
              <a:t> </a:t>
            </a:r>
          </a:p>
          <a:p>
            <a:pPr algn="ctr">
              <a:defRPr/>
            </a:pPr>
            <a:r>
              <a:rPr lang="ru-RU" sz="2400" b="1"/>
              <a:t>Античный мир вел к вечным тайнам нить;</a:t>
            </a:r>
          </a:p>
          <a:p>
            <a:pPr algn="ctr">
              <a:defRPr/>
            </a:pPr>
            <a:r>
              <a:rPr lang="ru-RU" sz="2400" b="1"/>
              <a:t>Мир новый дал уму власть над природой;</a:t>
            </a:r>
          </a:p>
          <a:p>
            <a:pPr algn="ctr">
              <a:defRPr/>
            </a:pPr>
            <a:r>
              <a:rPr lang="ru-RU" sz="2400" b="1"/>
              <a:t>Века борьбы венчали всех свободой.</a:t>
            </a:r>
          </a:p>
          <a:p>
            <a:pPr algn="ctr">
              <a:defRPr/>
            </a:pPr>
            <a:r>
              <a:rPr lang="ru-RU" sz="2400" b="1"/>
              <a:t> </a:t>
            </a:r>
          </a:p>
          <a:p>
            <a:pPr algn="ctr">
              <a:defRPr/>
            </a:pPr>
            <a:r>
              <a:rPr lang="ru-RU" sz="2400" b="1"/>
              <a:t>Осталось: знанье с тайной съединить.</a:t>
            </a:r>
          </a:p>
          <a:p>
            <a:pPr algn="ctr">
              <a:defRPr/>
            </a:pPr>
            <a:r>
              <a:rPr lang="ru-RU" sz="2400" b="1" u="sng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Мы близимся к концу, и новой эре</a:t>
            </a:r>
          </a:p>
          <a:p>
            <a:pPr algn="ctr">
              <a:defRPr/>
            </a:pPr>
            <a:r>
              <a:rPr lang="ru-RU" sz="2400" b="1" u="sng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заглушить стремленья к высшей сфере .</a:t>
            </a:r>
          </a:p>
          <a:p>
            <a:pPr algn="ctr">
              <a:defRPr/>
            </a:pPr>
            <a:endParaRPr lang="ru-RU" sz="2400" b="1" u="sng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400" b="1"/>
              <a:t> (В.Брюсов)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4572000" y="228600"/>
            <a:ext cx="4305300" cy="5483225"/>
          </a:xfrm>
        </p:spPr>
        <p:txBody>
          <a:bodyPr/>
          <a:lstStyle/>
          <a:p>
            <a:pPr algn="ctr" eaLnBrk="1" hangingPunct="1"/>
            <a:r>
              <a:rPr lang="ru-RU" smtClean="0">
                <a:cs typeface="Times New Roman" pitchFamily="18" charset="0"/>
              </a:rPr>
              <a:t>Русскую литературу рубежа 19 - 20 веков</a:t>
            </a:r>
          </a:p>
          <a:p>
            <a:pPr algn="ctr" eaLnBrk="1" hangingPunct="1">
              <a:buFontTx/>
              <a:buNone/>
            </a:pPr>
            <a:r>
              <a:rPr lang="ru-RU" sz="4800" smtClean="0">
                <a:cs typeface="Times New Roman" pitchFamily="18" charset="0"/>
              </a:rPr>
              <a:t>     </a:t>
            </a:r>
            <a:r>
              <a:rPr lang="ru-RU" sz="3600" smtClean="0">
                <a:cs typeface="Times New Roman" pitchFamily="18" charset="0"/>
              </a:rPr>
              <a:t>называют </a:t>
            </a:r>
            <a:r>
              <a:rPr lang="ru-RU" sz="3600" smtClean="0">
                <a:solidFill>
                  <a:srgbClr val="DADAE6"/>
                </a:solidFill>
                <a:cs typeface="Times New Roman" pitchFamily="18" charset="0"/>
              </a:rPr>
              <a:t>Серебряным веком.</a:t>
            </a:r>
          </a:p>
          <a:p>
            <a:pPr algn="ctr" eaLnBrk="1" hangingPunct="1">
              <a:buFontTx/>
              <a:buNone/>
            </a:pPr>
            <a:endParaRPr lang="ru-RU" sz="3600" smtClean="0">
              <a:solidFill>
                <a:srgbClr val="DADAE6"/>
              </a:solidFill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4800" smtClean="0">
                <a:cs typeface="Times New Roman" pitchFamily="18" charset="0"/>
              </a:rPr>
              <a:t>                        </a:t>
            </a:r>
            <a:r>
              <a:rPr lang="ru-RU" sz="3600" smtClean="0">
                <a:cs typeface="Times New Roman" pitchFamily="18" charset="0"/>
              </a:rPr>
              <a:t>1895 – 1920 г.</a:t>
            </a:r>
          </a:p>
        </p:txBody>
      </p:sp>
      <p:pic>
        <p:nvPicPr>
          <p:cNvPr id="75779" name="Picture 2" descr="Серебряного века силуэт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497205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42350" cy="5184775"/>
          </a:xfrm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ru-RU" b="1" smtClean="0"/>
              <a:t>Началом «Серебряного века» русской поэзии считается статья Д.Мережковского «Символы». 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chemeClr val="folHlink"/>
                </a:solidFill>
              </a:rPr>
              <a:t>Отцом «термина» является русский философ  Николай Бердяев, назвавший «Серебряный век» отблеском, возрождением «века золотого».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chemeClr val="tx2"/>
                </a:solidFill>
              </a:rPr>
              <a:t>Одна из наиболее вероятных причин – кризисность эпохи, напряженная историческая обстановка.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6">
      <a:dk1>
        <a:srgbClr val="FFFFFF"/>
      </a:dk1>
      <a:lt1>
        <a:srgbClr val="FFFFFF"/>
      </a:lt1>
      <a:dk2>
        <a:srgbClr val="006699"/>
      </a:dk2>
      <a:lt2>
        <a:srgbClr val="FFCCFF"/>
      </a:lt2>
      <a:accent1>
        <a:srgbClr val="FFFF99"/>
      </a:accent1>
      <a:accent2>
        <a:srgbClr val="FFFFFF"/>
      </a:accent2>
      <a:accent3>
        <a:srgbClr val="AAB8CA"/>
      </a:accent3>
      <a:accent4>
        <a:srgbClr val="DADADA"/>
      </a:accent4>
      <a:accent5>
        <a:srgbClr val="FFFFCA"/>
      </a:accent5>
      <a:accent6>
        <a:srgbClr val="E7E7E7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6699"/>
        </a:dk2>
        <a:lt2>
          <a:srgbClr val="FFCCFF"/>
        </a:lt2>
        <a:accent1>
          <a:srgbClr val="3366CC"/>
        </a:accent1>
        <a:accent2>
          <a:srgbClr val="FFFFFF"/>
        </a:accent2>
        <a:accent3>
          <a:srgbClr val="AAB8CA"/>
        </a:accent3>
        <a:accent4>
          <a:srgbClr val="DADADA"/>
        </a:accent4>
        <a:accent5>
          <a:srgbClr val="ADB8E2"/>
        </a:accent5>
        <a:accent6>
          <a:srgbClr val="E7E7E7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3366"/>
        </a:dk1>
        <a:lt1>
          <a:srgbClr val="FFFFFF"/>
        </a:lt1>
        <a:dk2>
          <a:srgbClr val="006699"/>
        </a:dk2>
        <a:lt2>
          <a:srgbClr val="FFCCFF"/>
        </a:lt2>
        <a:accent1>
          <a:srgbClr val="FFFFFF"/>
        </a:accent1>
        <a:accent2>
          <a:srgbClr val="FFFFFF"/>
        </a:accent2>
        <a:accent3>
          <a:srgbClr val="AAB8C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3366"/>
        </a:dk1>
        <a:lt1>
          <a:srgbClr val="FFFFFF"/>
        </a:lt1>
        <a:dk2>
          <a:srgbClr val="006699"/>
        </a:dk2>
        <a:lt2>
          <a:srgbClr val="FFCCFF"/>
        </a:lt2>
        <a:accent1>
          <a:srgbClr val="FFFF99"/>
        </a:accent1>
        <a:accent2>
          <a:srgbClr val="FFFFFF"/>
        </a:accent2>
        <a:accent3>
          <a:srgbClr val="AAB8CA"/>
        </a:accent3>
        <a:accent4>
          <a:srgbClr val="DADADA"/>
        </a:accent4>
        <a:accent5>
          <a:srgbClr val="FFFFCA"/>
        </a:accent5>
        <a:accent6>
          <a:srgbClr val="E7E7E7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FFFFFF"/>
        </a:dk1>
        <a:lt1>
          <a:srgbClr val="FFFFFF"/>
        </a:lt1>
        <a:dk2>
          <a:srgbClr val="006699"/>
        </a:dk2>
        <a:lt2>
          <a:srgbClr val="FFCCFF"/>
        </a:lt2>
        <a:accent1>
          <a:srgbClr val="FFFF99"/>
        </a:accent1>
        <a:accent2>
          <a:srgbClr val="FFFFFF"/>
        </a:accent2>
        <a:accent3>
          <a:srgbClr val="AAB8CA"/>
        </a:accent3>
        <a:accent4>
          <a:srgbClr val="DADADA"/>
        </a:accent4>
        <a:accent5>
          <a:srgbClr val="FFFFCA"/>
        </a:accent5>
        <a:accent6>
          <a:srgbClr val="E7E7E7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</TotalTime>
  <Words>1482</Words>
  <Application>Microsoft PowerPoint</Application>
  <PresentationFormat>Экран (4:3)</PresentationFormat>
  <Paragraphs>236</Paragraphs>
  <Slides>28</Slides>
  <Notes>4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Wingdings</vt:lpstr>
      <vt:lpstr>Tempus Sans ITC</vt:lpstr>
      <vt:lpstr>Times New Roman</vt:lpstr>
      <vt:lpstr>Monotype Corsiva</vt:lpstr>
      <vt:lpstr>a_BodoniNova</vt:lpstr>
      <vt:lpstr>Calibri</vt:lpstr>
      <vt:lpstr>Arial Narrow</vt:lpstr>
      <vt:lpstr>Cooper Black</vt:lpstr>
      <vt:lpstr>Оформление по умолчанию</vt:lpstr>
      <vt:lpstr>Основные направления   русской литературы  XX столетия.  Литература начала XX века.</vt:lpstr>
      <vt:lpstr>Литература XX века</vt:lpstr>
      <vt:lpstr> </vt:lpstr>
      <vt:lpstr>I. Начало 1890-х – 1905 год</vt:lpstr>
      <vt:lpstr>Революции</vt:lpstr>
      <vt:lpstr>Николай Бердяев</vt:lpstr>
      <vt:lpstr>Слайд 7</vt:lpstr>
      <vt:lpstr>Слайд 8</vt:lpstr>
      <vt:lpstr> </vt:lpstr>
      <vt:lpstr>Слайд 10</vt:lpstr>
      <vt:lpstr> </vt:lpstr>
      <vt:lpstr>Слайд 12</vt:lpstr>
      <vt:lpstr>Декаданская лирика</vt:lpstr>
      <vt:lpstr>Декаданская лирика</vt:lpstr>
      <vt:lpstr>Критический реализм  (XIX век – начало  XX века)</vt:lpstr>
      <vt:lpstr>Слайд 16</vt:lpstr>
      <vt:lpstr>Слайд 17</vt:lpstr>
      <vt:lpstr>Слайд 18</vt:lpstr>
      <vt:lpstr>Слайд 19</vt:lpstr>
      <vt:lpstr>Слайд 20</vt:lpstr>
      <vt:lpstr>Истоки русского символизма</vt:lpstr>
      <vt:lpstr>Литературные манифесты</vt:lpstr>
      <vt:lpstr>Особенность поэтики</vt:lpstr>
      <vt:lpstr>Символ </vt:lpstr>
      <vt:lpstr>Особенность мировосприятия</vt:lpstr>
      <vt:lpstr>Слайд 26</vt:lpstr>
      <vt:lpstr>                Младосимволисты   1900гг.-рубеж веков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1</cp:lastModifiedBy>
  <cp:revision>21</cp:revision>
  <cp:lastPrinted>1601-01-01T00:00:00Z</cp:lastPrinted>
  <dcterms:created xsi:type="dcterms:W3CDTF">1601-01-01T00:00:00Z</dcterms:created>
  <dcterms:modified xsi:type="dcterms:W3CDTF">2014-01-27T09:44:50Z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