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8" r:id="rId4"/>
    <p:sldId id="262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60" r:id="rId13"/>
    <p:sldId id="257" r:id="rId14"/>
    <p:sldId id="261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500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0D287834-2BDA-4D98-9586-8EC3B0F25D9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245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0B3C322A-B0BF-4CDE-B811-27561D4F3EC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280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2FADFA-2A0B-4936-8140-52C46366A723}" type="slidenum">
              <a:rPr lang="ru-RU"/>
              <a:pPr/>
              <a:t>1</a:t>
            </a:fld>
            <a:endParaRPr lang="ru-RU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36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9B8513-61DE-475B-A26A-DD8BCD1DB27C}" type="slidenum">
              <a:rPr lang="ru-RU"/>
              <a:pPr/>
              <a:t>2</a:t>
            </a:fld>
            <a:endParaRPr lang="ru-RU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367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C322A-B0BF-4CDE-B811-27561D4F3EC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773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58817-B3E2-473D-B483-3391B2C6993D}" type="slidenum">
              <a:rPr lang="ru-RU"/>
              <a:pPr/>
              <a:t>11</a:t>
            </a:fld>
            <a:endParaRPr lang="ru-RU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828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57B813-E16D-410E-AC35-8CA769C77F61}" type="slidenum">
              <a:rPr lang="ru-RU"/>
              <a:pPr/>
              <a:t>12</a:t>
            </a:fld>
            <a:endParaRPr lang="ru-RU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119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A4A24C-C636-42F6-9530-08B430C2A3FB}" type="slidenum">
              <a:rPr lang="ru-RU"/>
              <a:pPr/>
              <a:t>13</a:t>
            </a:fld>
            <a:endParaRPr lang="ru-RU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523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E491018-0000-4A4D-9706-16D769227C52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5128" name="Group 8" descr="crayon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3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38" name="Group 18" descr="crayon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4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4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2F9AA-3202-4A59-A2CA-691AECF5C9D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402167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C8553-D53C-4388-8D00-BB42813DCBD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55916"/>
      </p:ext>
    </p:extLst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8443399-7DDB-4D23-9187-0878AB3728B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579336"/>
      </p:ext>
    </p:extLst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C0FBD4E-C802-4BDF-A39C-26B084339FC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769294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4EEB5-DF19-4E70-85B1-D9E0D87D1D2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675623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793A5-9530-4B14-B12A-37352F398B3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72262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944C8-A0EC-4475-BE9B-D575773B739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679073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B7FB6-A496-459D-87C4-B129428091A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873787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BB729-85DC-4BE6-9AFB-2886FFD75FF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167188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778FE-BCAA-42CE-9C58-E54F435A28C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36373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53C9E-6A98-43FB-ACA0-393E9307EAC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546943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ED7ED-26F1-4EE5-974A-83D7677843D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53797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1BE0022-D874-43E2-951C-0EF9EC13B40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9" descr="crayon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06" name="Group 10" descr="crayons"/>
          <p:cNvGrpSpPr>
            <a:grpSpLocks/>
          </p:cNvGrpSpPr>
          <p:nvPr/>
        </p:nvGrpSpPr>
        <p:grpSpPr bwMode="auto">
          <a:xfrm>
            <a:off x="7938" y="5867400"/>
            <a:ext cx="1287462" cy="919163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1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2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3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>
    <p:dissolv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590800"/>
            <a:ext cx="6705600" cy="2134344"/>
          </a:xfrm>
        </p:spPr>
        <p:txBody>
          <a:bodyPr/>
          <a:lstStyle/>
          <a:p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504" y="2276872"/>
            <a:ext cx="8496944" cy="417646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  <a:effectLst/>
              </a:rPr>
              <a:t>Педсовет «Развитие познавательного интереса </a:t>
            </a:r>
            <a:r>
              <a:rPr lang="ru-RU" b="1" dirty="0" smtClean="0">
                <a:solidFill>
                  <a:srgbClr val="FF0000"/>
                </a:solidFill>
                <a:effectLst/>
              </a:rPr>
              <a:t>в </a:t>
            </a:r>
            <a:r>
              <a:rPr lang="ru-RU" b="1" dirty="0">
                <a:solidFill>
                  <a:srgbClr val="FF0000"/>
                </a:solidFill>
                <a:effectLst/>
              </a:rPr>
              <a:t>конструктивной деятельности</a:t>
            </a:r>
          </a:p>
          <a:p>
            <a:r>
              <a:rPr lang="ru-RU" b="1" dirty="0">
                <a:solidFill>
                  <a:srgbClr val="FF0000"/>
                </a:solidFill>
                <a:effectLst/>
              </a:rPr>
              <a:t>у учащихся за счет использования современных технологий</a:t>
            </a:r>
          </a:p>
          <a:p>
            <a:r>
              <a:rPr lang="ru-RU" b="1" dirty="0">
                <a:solidFill>
                  <a:srgbClr val="FF0000"/>
                </a:solidFill>
                <a:effectLst/>
              </a:rPr>
              <a:t>как средство усиления эмоционально-личностной значимости обучения</a:t>
            </a:r>
            <a:r>
              <a:rPr lang="ru-RU" b="1" dirty="0" smtClean="0">
                <a:solidFill>
                  <a:srgbClr val="FF0000"/>
                </a:solidFill>
                <a:effectLst/>
              </a:rPr>
              <a:t>.»</a:t>
            </a:r>
          </a:p>
          <a:p>
            <a:endParaRPr lang="ru-RU" b="1" dirty="0">
              <a:solidFill>
                <a:srgbClr val="FF0000"/>
              </a:solidFill>
              <a:effectLst/>
            </a:endParaRPr>
          </a:p>
          <a:p>
            <a:pPr algn="r"/>
            <a:r>
              <a:rPr lang="ru-RU" sz="2400" dirty="0" smtClean="0"/>
              <a:t>Заместитель директора по ВР </a:t>
            </a:r>
            <a:r>
              <a:rPr lang="ru-RU" sz="2400" dirty="0" err="1" smtClean="0"/>
              <a:t>Поцепун</a:t>
            </a:r>
            <a:r>
              <a:rPr lang="ru-RU" sz="2400" dirty="0" smtClean="0"/>
              <a:t> А.Г.</a:t>
            </a: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88640"/>
            <a:ext cx="7696200" cy="5297760"/>
          </a:xfrm>
        </p:spPr>
        <p:txBody>
          <a:bodyPr/>
          <a:lstStyle/>
          <a:p>
            <a:pPr lvl="0"/>
            <a:r>
              <a:rPr lang="ru-RU" sz="1400" b="1" dirty="0">
                <a:solidFill>
                  <a:srgbClr val="FF0000"/>
                </a:solidFill>
              </a:rPr>
              <a:t>Если Вам нравится учиться, то как проявляется этот интерес?</a:t>
            </a:r>
            <a:endParaRPr lang="ru-RU" sz="1400" dirty="0">
              <a:solidFill>
                <a:srgbClr val="FF0000"/>
              </a:solidFill>
            </a:endParaRPr>
          </a:p>
          <a:p>
            <a:pPr lvl="0"/>
            <a:r>
              <a:rPr lang="ru-RU" sz="1400" dirty="0">
                <a:solidFill>
                  <a:srgbClr val="FF0000"/>
                </a:solidFill>
              </a:rPr>
              <a:t>активно работаю на уроке;  </a:t>
            </a:r>
          </a:p>
          <a:p>
            <a:r>
              <a:rPr lang="ru-RU" sz="1400" dirty="0">
                <a:solidFill>
                  <a:srgbClr val="FF0000"/>
                </a:solidFill>
              </a:rPr>
              <a:t>Б) внимательно слушаю объяснения учителя;  </a:t>
            </a:r>
          </a:p>
          <a:p>
            <a:pPr lvl="0"/>
            <a:r>
              <a:rPr lang="ru-RU" sz="1400" dirty="0">
                <a:solidFill>
                  <a:srgbClr val="FF0000"/>
                </a:solidFill>
              </a:rPr>
              <a:t>читаю дополнительную литературу;  Г) занимаюсь в предметном кружке;   Д) изучаю дополнительную литературу;  </a:t>
            </a:r>
          </a:p>
          <a:p>
            <a:r>
              <a:rPr lang="ru-RU" sz="1400" dirty="0">
                <a:solidFill>
                  <a:srgbClr val="FF0000"/>
                </a:solidFill>
              </a:rPr>
              <a:t>Е) стремлюсь придумать что-либо новое, усовершенствовать;  Ж) что еще:	.</a:t>
            </a:r>
          </a:p>
          <a:p>
            <a:pPr lvl="0"/>
            <a:r>
              <a:rPr lang="ru-RU" sz="1400" b="1" dirty="0">
                <a:solidFill>
                  <a:srgbClr val="FF0000"/>
                </a:solidFill>
              </a:rPr>
              <a:t>Сколько времени Вы тратите на то, чтобы заниматься тем, что Вас интересует?</a:t>
            </a:r>
            <a:endParaRPr lang="ru-RU" sz="1400" dirty="0">
              <a:solidFill>
                <a:srgbClr val="FF0000"/>
              </a:solidFill>
            </a:endParaRPr>
          </a:p>
          <a:p>
            <a:pPr lvl="0"/>
            <a:r>
              <a:rPr lang="ru-RU" sz="1400" dirty="0">
                <a:solidFill>
                  <a:srgbClr val="FF0000"/>
                </a:solidFill>
              </a:rPr>
              <a:t>занимаюсь выбранным предметом только на уроке;   Б) самостоятельно занимаюсь дома;  </a:t>
            </a:r>
          </a:p>
          <a:p>
            <a:pPr lvl="0"/>
            <a:r>
              <a:rPr lang="ru-RU" sz="1400" dirty="0">
                <a:solidFill>
                  <a:srgbClr val="FF0000"/>
                </a:solidFill>
              </a:rPr>
              <a:t>углубляю свои знания на занятиях кружка в школе и вне школы;  Г) много занимаюсь дополнительно; </a:t>
            </a:r>
          </a:p>
          <a:p>
            <a:r>
              <a:rPr lang="ru-RU" sz="1400" dirty="0">
                <a:solidFill>
                  <a:srgbClr val="FF0000"/>
                </a:solidFill>
              </a:rPr>
              <a:t>Д) что еще:	.</a:t>
            </a:r>
          </a:p>
          <a:p>
            <a:pPr lvl="0"/>
            <a:r>
              <a:rPr lang="ru-RU" sz="1400" b="1" dirty="0">
                <a:solidFill>
                  <a:srgbClr val="FF0000"/>
                </a:solidFill>
              </a:rPr>
              <a:t>Как Вы поступите, если задано сложное задание, связанное с предметом Вашего интереса?</a:t>
            </a:r>
            <a:endParaRPr lang="ru-RU" sz="1400" dirty="0">
              <a:solidFill>
                <a:srgbClr val="FF0000"/>
              </a:solidFill>
            </a:endParaRPr>
          </a:p>
          <a:p>
            <a:pPr lvl="0"/>
            <a:r>
              <a:rPr lang="ru-RU" sz="1400" dirty="0">
                <a:solidFill>
                  <a:srgbClr val="FF0000"/>
                </a:solidFill>
              </a:rPr>
              <a:t>сразу спрошу ответ у других;   Б) попрошу подсказку;  </a:t>
            </a:r>
          </a:p>
          <a:p>
            <a:pPr lvl="0"/>
            <a:r>
              <a:rPr lang="ru-RU" sz="1400" dirty="0">
                <a:solidFill>
                  <a:srgbClr val="FF0000"/>
                </a:solidFill>
              </a:rPr>
              <a:t>постараюсь выполнить ее сам, если не смогу, попрошу помощи;   Г) во что бы то ни стало постараюсь выполнить сам;  </a:t>
            </a:r>
          </a:p>
          <a:p>
            <a:r>
              <a:rPr lang="ru-RU" sz="1400" dirty="0">
                <a:solidFill>
                  <a:srgbClr val="FF0000"/>
                </a:solidFill>
              </a:rPr>
              <a:t>Д) поступлю иначе (как?)	.</a:t>
            </a:r>
          </a:p>
          <a:p>
            <a:pPr lvl="0"/>
            <a:r>
              <a:rPr lang="ru-RU" sz="1400" b="1" dirty="0">
                <a:solidFill>
                  <a:srgbClr val="FF0000"/>
                </a:solidFill>
              </a:rPr>
              <a:t>Что Вас привлекает в предмете, который Вам интересен?</a:t>
            </a:r>
            <a:endParaRPr lang="ru-RU" sz="1400" dirty="0">
              <a:solidFill>
                <a:srgbClr val="FF0000"/>
              </a:solidFill>
            </a:endParaRPr>
          </a:p>
          <a:p>
            <a:pPr lvl="0"/>
            <a:r>
              <a:rPr lang="ru-RU" sz="1400" dirty="0">
                <a:solidFill>
                  <a:srgbClr val="FF0000"/>
                </a:solidFill>
              </a:rPr>
              <a:t>меня интересуют новые факты, занимательные явления, о которых я могу узнать от других;  </a:t>
            </a:r>
          </a:p>
          <a:p>
            <a:r>
              <a:rPr lang="ru-RU" sz="1400" dirty="0">
                <a:solidFill>
                  <a:srgbClr val="FF0000"/>
                </a:solidFill>
              </a:rPr>
              <a:t>Б) мне нравиться разбираться в том, что и как происходит;  </a:t>
            </a:r>
          </a:p>
          <a:p>
            <a:pPr lvl="0"/>
            <a:r>
              <a:rPr lang="ru-RU" sz="1400" dirty="0">
                <a:solidFill>
                  <a:srgbClr val="FF0000"/>
                </a:solidFill>
              </a:rPr>
              <a:t>мне интересно доходить до сути событий и явлений, выяснить, почему они происходят;  </a:t>
            </a:r>
          </a:p>
          <a:p>
            <a:r>
              <a:rPr lang="ru-RU" sz="1400" dirty="0">
                <a:solidFill>
                  <a:srgbClr val="FF0000"/>
                </a:solidFill>
              </a:rPr>
              <a:t>Г)мне интересно, используя свои знания, придумывать, конструировать новое.  </a:t>
            </a:r>
          </a:p>
          <a:p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53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6870700" cy="8382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476672"/>
            <a:ext cx="7274768" cy="478112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SzPct val="150000"/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FF0000"/>
                </a:solidFill>
              </a:rPr>
              <a:t> Заместитель директора по воспитательной работе «Мотивация </a:t>
            </a:r>
            <a:r>
              <a:rPr lang="ru-RU" sz="2000" dirty="0">
                <a:solidFill>
                  <a:srgbClr val="FF0000"/>
                </a:solidFill>
              </a:rPr>
              <a:t>в процессе обучения» </a:t>
            </a:r>
            <a:r>
              <a:rPr lang="ru-RU" sz="2000" dirty="0" smtClean="0">
                <a:solidFill>
                  <a:srgbClr val="FF0000"/>
                </a:solidFill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SzPct val="150000"/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FF0000"/>
                </a:solidFill>
              </a:rPr>
              <a:t>Руководитель ШМО классных руководителей </a:t>
            </a:r>
            <a:r>
              <a:rPr lang="ru-RU" sz="2000" dirty="0" err="1" smtClean="0">
                <a:solidFill>
                  <a:srgbClr val="FF0000"/>
                </a:solidFill>
              </a:rPr>
              <a:t>Мухутдинова</a:t>
            </a:r>
            <a:r>
              <a:rPr lang="ru-RU" sz="2000" dirty="0" smtClean="0">
                <a:solidFill>
                  <a:srgbClr val="FF0000"/>
                </a:solidFill>
              </a:rPr>
              <a:t> Н.Б.  « Использование интерактивных методов как средство  активизации познавательной и </a:t>
            </a:r>
            <a:r>
              <a:rPr lang="ru-RU" sz="2000" dirty="0" err="1" smtClean="0">
                <a:solidFill>
                  <a:srgbClr val="FF0000"/>
                </a:solidFill>
              </a:rPr>
              <a:t>конструктиной</a:t>
            </a:r>
            <a:r>
              <a:rPr lang="ru-RU" sz="2000" dirty="0" smtClean="0">
                <a:solidFill>
                  <a:srgbClr val="FF0000"/>
                </a:solidFill>
              </a:rPr>
              <a:t> деятельности в процессе обучения»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33806" name="Picture 14" descr="коробка с завтраком             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2286000"/>
            <a:ext cx="2787650" cy="2716213"/>
          </a:xfrm>
          <a:noFill/>
          <a:ln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43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88640"/>
            <a:ext cx="7922840" cy="5069160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b="1" dirty="0">
                <a:solidFill>
                  <a:srgbClr val="FF0000"/>
                </a:solidFill>
              </a:rPr>
              <a:t>Решение педсовета:</a:t>
            </a:r>
            <a:endParaRPr lang="ru-RU" sz="18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1800" dirty="0">
                <a:solidFill>
                  <a:srgbClr val="FF0000"/>
                </a:solidFill>
              </a:rPr>
              <a:t>Учитывая актуальность данной темы для успешного обучения, систематизировав теоретические основы по проблеме мотивации учения, педагогический совет выносит следующее решение: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FF0000"/>
                </a:solidFill>
              </a:rPr>
              <a:t>1. 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>
                <a:solidFill>
                  <a:srgbClr val="FF0000"/>
                </a:solidFill>
              </a:rPr>
              <a:t>Обобщить опыт учителей-предметников по применению наиболее эффективных форм работы по данной проблеме.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2. </a:t>
            </a:r>
            <a:r>
              <a:rPr lang="ru-RU" sz="1800" dirty="0">
                <a:solidFill>
                  <a:srgbClr val="FF0000"/>
                </a:solidFill>
              </a:rPr>
              <a:t>В 2018-2019 учебном году организовать постоянно действующий семинар, по проблемам развития положительной мотивации к учению , круглые столы , методические дни для обмена опытом по данной проблеме</a:t>
            </a:r>
          </a:p>
          <a:p>
            <a:pPr marL="0" lv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3.Активнее </a:t>
            </a:r>
            <a:r>
              <a:rPr lang="ru-RU" sz="1800" dirty="0">
                <a:solidFill>
                  <a:srgbClr val="FF0000"/>
                </a:solidFill>
              </a:rPr>
              <a:t>применять в образовательной деятельности инновационные технологии, способствующие развитию познавательного интереса и конструктивной деятельности  учащихся</a:t>
            </a:r>
          </a:p>
          <a:p>
            <a:pPr marL="0" lv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4.С </a:t>
            </a:r>
            <a:r>
              <a:rPr lang="ru-RU" sz="1800" dirty="0">
                <a:solidFill>
                  <a:srgbClr val="FF0000"/>
                </a:solidFill>
              </a:rPr>
              <a:t>целью развития познавательного интереса учащихся продолжить работу по систематизации индивидуальных методических комплексов для разных категорий учащихся</a:t>
            </a:r>
          </a:p>
          <a:p>
            <a:pPr lvl="0"/>
            <a:r>
              <a:rPr lang="ru-RU" sz="1800" dirty="0">
                <a:solidFill>
                  <a:srgbClr val="FF0000"/>
                </a:solidFill>
              </a:rPr>
              <a:t>Диагностике уровня познавательного интереса (учителя-предметники, психолог</a:t>
            </a:r>
            <a:r>
              <a:rPr lang="ru-RU" sz="1800" dirty="0" smtClean="0">
                <a:solidFill>
                  <a:srgbClr val="FF0000"/>
                </a:solidFill>
              </a:rPr>
              <a:t>).</a:t>
            </a:r>
            <a:endParaRPr lang="ru-RU" sz="1800" dirty="0">
              <a:solidFill>
                <a:srgbClr val="FF0000"/>
              </a:solidFill>
            </a:endParaRPr>
          </a:p>
          <a:p>
            <a:r>
              <a:rPr lang="ru-RU" sz="2000" dirty="0"/>
              <a:t> 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SzPct val="150000"/>
              <a:buNone/>
            </a:pPr>
            <a:endParaRPr lang="ru-RU" sz="2000" dirty="0"/>
          </a:p>
        </p:txBody>
      </p:sp>
      <p:pic>
        <p:nvPicPr>
          <p:cNvPr id="6334" name="Picture 190" descr="ученики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64288" y="5407157"/>
            <a:ext cx="2202061" cy="1450843"/>
          </a:xfrm>
          <a:noFill/>
          <a:ln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Наше соглашение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Я прочитал(а) правила класса и согласен(на) их выполнять.</a:t>
            </a:r>
          </a:p>
          <a:p>
            <a:endParaRPr lang="ru-RU"/>
          </a:p>
          <a:p>
            <a:endParaRPr lang="ru-RU"/>
          </a:p>
          <a:p>
            <a:pPr>
              <a:buFontTx/>
              <a:buNone/>
            </a:pPr>
            <a:r>
              <a:rPr lang="ru-RU"/>
              <a:t>____________________________</a:t>
            </a:r>
          </a:p>
          <a:p>
            <a:pPr>
              <a:buFontTx/>
              <a:buNone/>
            </a:pPr>
            <a:r>
              <a:rPr lang="ru-RU"/>
              <a:t>Имя и подпись ученика(цы)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6870700" cy="8382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ru-RU" dirty="0" smtClean="0"/>
              <a:t> Цели  педсовета</a:t>
            </a:r>
            <a:endParaRPr lang="ru-RU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340768"/>
            <a:ext cx="5186536" cy="475523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SzPct val="150000"/>
              <a:buFont typeface="Wingdings" pitchFamily="2" charset="2"/>
              <a:buChar char="v"/>
            </a:pPr>
            <a:r>
              <a:rPr lang="ru-RU" sz="2000" dirty="0" smtClean="0"/>
              <a:t> </a:t>
            </a:r>
            <a:r>
              <a:rPr lang="ru-RU" sz="2000" b="1" dirty="0">
                <a:solidFill>
                  <a:srgbClr val="FF0000"/>
                </a:solidFill>
              </a:rPr>
              <a:t>отслеживание познавательных способностей учащихся как инструмент повышения качества образования</a:t>
            </a:r>
            <a:r>
              <a:rPr lang="ru-RU" sz="2000" b="1" dirty="0" smtClean="0">
                <a:solidFill>
                  <a:srgbClr val="FF0000"/>
                </a:solidFill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>
                <a:solidFill>
                  <a:srgbClr val="FF0000"/>
                </a:solidFill>
              </a:rPr>
              <a:t>ч</a:t>
            </a:r>
            <a:r>
              <a:rPr lang="ru-RU" sz="2000" b="1" dirty="0" smtClean="0">
                <a:solidFill>
                  <a:srgbClr val="FF0000"/>
                </a:solidFill>
              </a:rPr>
              <a:t>ерез </a:t>
            </a:r>
            <a:r>
              <a:rPr lang="ru-RU" sz="2000" b="1" dirty="0">
                <a:solidFill>
                  <a:srgbClr val="FF0000"/>
                </a:solidFill>
              </a:rPr>
              <a:t>проживание в активных процессах поисково-познавательной деятельности способствовать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>
                <a:solidFill>
                  <a:srgbClr val="FF0000"/>
                </a:solidFill>
              </a:rPr>
              <a:t>систематизации значений о ключевых понятиях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>
                <a:solidFill>
                  <a:srgbClr val="FF0000"/>
                </a:solidFill>
              </a:rPr>
              <a:t>«познавательного интереса и получению представлений о роли учителя в его </a:t>
            </a:r>
            <a:r>
              <a:rPr lang="ru-RU" sz="2000" b="1" dirty="0" smtClean="0">
                <a:solidFill>
                  <a:srgbClr val="FF0000"/>
                </a:solidFill>
              </a:rPr>
              <a:t>развитии.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14342" name="Picture 6" descr="ученик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4168" y="2286000"/>
            <a:ext cx="2592288" cy="2805113"/>
          </a:xfrm>
          <a:noFill/>
          <a:ln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756320"/>
          </a:xfrm>
        </p:spPr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5800" y="1196752"/>
            <a:ext cx="7696200" cy="4289648"/>
          </a:xfrm>
        </p:spPr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ru-RU" sz="2400" b="1" dirty="0">
                <a:solidFill>
                  <a:srgbClr val="FF0000"/>
                </a:solidFill>
              </a:rPr>
              <a:t>Обобщить и систематизировать теоретические положения о познавательном интересе как основном средстве среди мотивов учения.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b="1" dirty="0">
                <a:solidFill>
                  <a:srgbClr val="FF0000"/>
                </a:solidFill>
              </a:rPr>
              <a:t>Определить , в чем состоит стимулирующая роль учителя при развитии познавательного интереса у школьников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b="1" dirty="0">
                <a:solidFill>
                  <a:srgbClr val="FF0000"/>
                </a:solidFill>
              </a:rPr>
              <a:t>Используя практический опыт учителей , познакомить с приемами формирования познавательного  интереса и конструктивной деятельности 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b="1" dirty="0">
                <a:solidFill>
                  <a:srgbClr val="FF0000"/>
                </a:solidFill>
              </a:rPr>
              <a:t>за счет использования современных технологий.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599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828328"/>
          </a:xfrm>
        </p:spPr>
        <p:txBody>
          <a:bodyPr/>
          <a:lstStyle/>
          <a:p>
            <a:r>
              <a:rPr lang="ru-RU" dirty="0" smtClean="0"/>
              <a:t>Повестка дня: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980728"/>
            <a:ext cx="7696200" cy="4505672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>
                <a:solidFill>
                  <a:srgbClr val="FF0000"/>
                </a:solidFill>
              </a:rPr>
              <a:t>«Развитие познавательного интереса в конструктивной </a:t>
            </a:r>
            <a:r>
              <a:rPr lang="ru-RU" sz="2000" b="1" dirty="0" smtClean="0">
                <a:solidFill>
                  <a:srgbClr val="FF0000"/>
                </a:solidFill>
              </a:rPr>
              <a:t>деятельности у </a:t>
            </a:r>
            <a:r>
              <a:rPr lang="ru-RU" sz="2000" b="1" dirty="0">
                <a:solidFill>
                  <a:srgbClr val="FF0000"/>
                </a:solidFill>
              </a:rPr>
              <a:t>учащихся за счет использования современных </a:t>
            </a:r>
            <a:r>
              <a:rPr lang="ru-RU" sz="2000" b="1" dirty="0" smtClean="0">
                <a:solidFill>
                  <a:srgbClr val="FF0000"/>
                </a:solidFill>
              </a:rPr>
              <a:t>технологий как </a:t>
            </a:r>
            <a:r>
              <a:rPr lang="ru-RU" sz="2000" b="1" dirty="0">
                <a:solidFill>
                  <a:srgbClr val="FF0000"/>
                </a:solidFill>
              </a:rPr>
              <a:t>средство усиления эмоционально-личностной значимости обучения.»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«Мотивация в процессе обучения учащихся»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Безопасная школа и СМС дневники </a:t>
            </a:r>
          </a:p>
          <a:p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80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flipV="1">
            <a:off x="685800" y="106681"/>
            <a:ext cx="6870700" cy="45719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85800" y="1052736"/>
            <a:ext cx="7696200" cy="4433664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</a:rPr>
              <a:t>«Если хочешь воспитывать в детях смелость ума, интерес к серьезной интеллектуальной работе , самостоятельность как личную черту , вселить в них радость творчества , то создавай такие условия , чтобы искорки их мыслей образовали царство мысли , дай им возможность почувствовать себя в нем властелинами.»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                            </a:t>
            </a:r>
            <a:r>
              <a:rPr lang="ru-RU" sz="2800" b="1" dirty="0" err="1" smtClean="0">
                <a:solidFill>
                  <a:srgbClr val="FF0000"/>
                </a:solidFill>
              </a:rPr>
              <a:t>Ш.А.Амонашвили</a:t>
            </a:r>
            <a:endParaRPr lang="ru-RU" sz="2800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503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85800" y="404664"/>
            <a:ext cx="7696200" cy="5081736"/>
          </a:xfrm>
        </p:spPr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FF0000"/>
                </a:solidFill>
              </a:rPr>
              <a:t>Конструктивная деятельность учителя- это мыслительная деятельность по проектированию знаний, умений, навыков, а также по формированию качеств  личности учащихся на отдаленный период времени, на конечный результат с учетом требований завтрашнего дня.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7" descr="ученик и преподаватель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08304" y="4531171"/>
            <a:ext cx="1950316" cy="2326829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23017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332656"/>
            <a:ext cx="7696200" cy="5153744"/>
          </a:xfrm>
        </p:spPr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ru-RU" sz="2400" b="1" dirty="0">
                <a:solidFill>
                  <a:srgbClr val="FF0000"/>
                </a:solidFill>
              </a:rPr>
              <a:t>Интерес -это форма проявления познавательных потребностей , обеспечивающих направленность личности на осознание целей деятельности и тем самым способствующее ориентировке , ознакомлению с новыми фактами, более полному и глубокому отражению действительности.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b="1" dirty="0">
                <a:solidFill>
                  <a:srgbClr val="FF0000"/>
                </a:solidFill>
              </a:rPr>
              <a:t>Познавательный интерес - это интерес к учебной деятельности, приобретению знаний, науке.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b="1" dirty="0">
                <a:solidFill>
                  <a:srgbClr val="FF0000"/>
                </a:solidFill>
              </a:rPr>
              <a:t>Мотив (от латинского) - приводить в движение, толкать.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b="1" dirty="0">
                <a:solidFill>
                  <a:srgbClr val="FF0000"/>
                </a:solidFill>
              </a:rPr>
              <a:t>Мотивация -побуждение, вызывающее активность и определяющее его </a:t>
            </a:r>
            <a:r>
              <a:rPr lang="ru-RU" sz="2400" b="1" dirty="0" smtClean="0">
                <a:solidFill>
                  <a:srgbClr val="FF0000"/>
                </a:solidFill>
              </a:rPr>
              <a:t>направленность.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26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404664"/>
            <a:ext cx="7696200" cy="508173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800" b="1" dirty="0">
                <a:solidFill>
                  <a:srgbClr val="FF0000"/>
                </a:solidFill>
              </a:rPr>
              <a:t>Смысл учения</a:t>
            </a:r>
            <a:r>
              <a:rPr lang="ru-RU" sz="2800" dirty="0">
                <a:solidFill>
                  <a:srgbClr val="FF0000"/>
                </a:solidFill>
              </a:rPr>
              <a:t> - внутреннее отношение школьника к учению., т.е. осознание ребенком объективной значимости учения;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>
                <a:solidFill>
                  <a:srgbClr val="FF0000"/>
                </a:solidFill>
              </a:rPr>
              <a:t>Постановка целей</a:t>
            </a:r>
            <a:r>
              <a:rPr lang="ru-RU" sz="2800" dirty="0">
                <a:solidFill>
                  <a:srgbClr val="FF0000"/>
                </a:solidFill>
              </a:rPr>
              <a:t> - это направленность ученика на выполнение отдельных действий, входящих в учебную деятельность. Через постановку целей воплощаются мотивы учения.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>
                <a:solidFill>
                  <a:srgbClr val="FF0000"/>
                </a:solidFill>
              </a:rPr>
              <a:t>Проблема интереса в обучении не нова. Значение его утверждали многие </a:t>
            </a:r>
            <a:r>
              <a:rPr lang="ru-RU" sz="2800" dirty="0" err="1">
                <a:solidFill>
                  <a:srgbClr val="FF0000"/>
                </a:solidFill>
              </a:rPr>
              <a:t>дидакты</a:t>
            </a:r>
            <a:r>
              <a:rPr lang="ru-RU" sz="2800" dirty="0">
                <a:solidFill>
                  <a:srgbClr val="FF0000"/>
                </a:solidFill>
              </a:rPr>
              <a:t> прошлого </a:t>
            </a:r>
          </a:p>
        </p:txBody>
      </p:sp>
      <p:pic>
        <p:nvPicPr>
          <p:cNvPr id="4" name="Picture 14" descr="коробка с завтраком            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67053" y="4717851"/>
            <a:ext cx="2196435" cy="2140149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363112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130480" cy="5369768"/>
          </a:xfrm>
        </p:spPr>
        <p:txBody>
          <a:bodyPr/>
          <a:lstStyle/>
          <a:p>
            <a:pPr marL="0" indent="0" algn="ctr">
              <a:buNone/>
            </a:pPr>
            <a:r>
              <a:rPr lang="ru-RU" sz="1400" b="1" dirty="0" smtClean="0">
                <a:solidFill>
                  <a:srgbClr val="FF0000"/>
                </a:solidFill>
              </a:rPr>
              <a:t>Анкета </a:t>
            </a:r>
            <a:r>
              <a:rPr lang="ru-RU" sz="1400" b="1" dirty="0">
                <a:solidFill>
                  <a:srgbClr val="FF0000"/>
                </a:solidFill>
              </a:rPr>
              <a:t>по изучению познавательных интересов учащихся</a:t>
            </a:r>
            <a:endParaRPr lang="ru-RU" sz="14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ru-RU" sz="1400" b="1" dirty="0" smtClean="0">
                <a:solidFill>
                  <a:srgbClr val="FF0000"/>
                </a:solidFill>
              </a:rPr>
              <a:t>1.Вызывает </a:t>
            </a:r>
            <a:r>
              <a:rPr lang="ru-RU" sz="1400" b="1" dirty="0">
                <a:solidFill>
                  <a:srgbClr val="FF0000"/>
                </a:solidFill>
              </a:rPr>
              <a:t>ли у Вас интерес процесс учения</a:t>
            </a:r>
            <a:r>
              <a:rPr lang="ru-RU" sz="1400" dirty="0">
                <a:solidFill>
                  <a:srgbClr val="FF0000"/>
                </a:solidFill>
              </a:rPr>
              <a:t>?</a:t>
            </a:r>
          </a:p>
          <a:p>
            <a:pPr marL="0" lvl="0" indent="0"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А)всегда </a:t>
            </a:r>
            <a:r>
              <a:rPr lang="ru-RU" sz="1400" dirty="0">
                <a:solidFill>
                  <a:srgbClr val="FF0000"/>
                </a:solidFill>
              </a:rPr>
              <a:t>интересно;   </a:t>
            </a:r>
          </a:p>
          <a:p>
            <a:pPr marL="0" lvl="0" indent="0"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>
                <a:solidFill>
                  <a:srgbClr val="FF0000"/>
                </a:solidFill>
              </a:rPr>
              <a:t>Б) чаще всего интересно;  </a:t>
            </a:r>
          </a:p>
          <a:p>
            <a:pPr marL="0" lvl="0" indent="0"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В)иногда </a:t>
            </a:r>
            <a:r>
              <a:rPr lang="ru-RU" sz="1400" dirty="0">
                <a:solidFill>
                  <a:srgbClr val="FF0000"/>
                </a:solidFill>
              </a:rPr>
              <a:t>возникает интерес;  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FF0000"/>
                </a:solidFill>
              </a:rPr>
              <a:t> Г) никогда не вызывал интереса; 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FF0000"/>
                </a:solidFill>
              </a:rPr>
              <a:t> Д) не думал об этом.  </a:t>
            </a:r>
          </a:p>
          <a:p>
            <a:pPr marL="0" lvl="0" indent="0">
              <a:buNone/>
            </a:pPr>
            <a:r>
              <a:rPr lang="ru-RU" sz="1400" b="1" dirty="0" smtClean="0">
                <a:solidFill>
                  <a:srgbClr val="FF0000"/>
                </a:solidFill>
              </a:rPr>
              <a:t>2.Какие </a:t>
            </a:r>
            <a:r>
              <a:rPr lang="ru-RU" sz="1400" b="1" dirty="0">
                <a:solidFill>
                  <a:srgbClr val="FF0000"/>
                </a:solidFill>
              </a:rPr>
              <a:t>учебные предметы Вам нравятся?</a:t>
            </a:r>
            <a:endParaRPr lang="ru-RU" sz="14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А)очень </a:t>
            </a:r>
            <a:r>
              <a:rPr lang="ru-RU" sz="1400" dirty="0">
                <a:solidFill>
                  <a:srgbClr val="FF0000"/>
                </a:solidFill>
              </a:rPr>
              <a:t>интересен:.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FF0000"/>
                </a:solidFill>
              </a:rPr>
              <a:t>Б) интересен:.</a:t>
            </a:r>
          </a:p>
          <a:p>
            <a:pPr marL="0" lvl="0" indent="0"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В)скорее </a:t>
            </a:r>
            <a:r>
              <a:rPr lang="ru-RU" sz="1400" dirty="0">
                <a:solidFill>
                  <a:srgbClr val="FF0000"/>
                </a:solidFill>
              </a:rPr>
              <a:t>интересен, чем не интересен:.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FF0000"/>
                </a:solidFill>
              </a:rPr>
              <a:t>Г) скорее не интересен, чем интересен:.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FF0000"/>
                </a:solidFill>
              </a:rPr>
              <a:t>Д) совсем не интересен:.</a:t>
            </a:r>
          </a:p>
          <a:p>
            <a:pPr marL="0" lvl="0" indent="0" algn="ctr">
              <a:buNone/>
            </a:pPr>
            <a:r>
              <a:rPr lang="ru-RU" sz="1400" b="1" dirty="0" smtClean="0">
                <a:solidFill>
                  <a:srgbClr val="FF0000"/>
                </a:solidFill>
              </a:rPr>
              <a:t>3.Почему </a:t>
            </a:r>
            <a:r>
              <a:rPr lang="ru-RU" sz="1400" b="1" dirty="0">
                <a:solidFill>
                  <a:srgbClr val="FF0000"/>
                </a:solidFill>
              </a:rPr>
              <a:t>этот (эти) предмет тебе интересен?</a:t>
            </a:r>
            <a:endParaRPr lang="ru-RU" sz="1400" dirty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А)нравиться </a:t>
            </a:r>
            <a:r>
              <a:rPr lang="ru-RU" sz="1400" dirty="0">
                <a:solidFill>
                  <a:srgbClr val="FF0000"/>
                </a:solidFill>
              </a:rPr>
              <a:t>преподаватель;  </a:t>
            </a:r>
          </a:p>
          <a:p>
            <a:pPr marL="0" indent="0" algn="ctr">
              <a:buNone/>
            </a:pPr>
            <a:r>
              <a:rPr lang="ru-RU" sz="1400" dirty="0">
                <a:solidFill>
                  <a:srgbClr val="FF0000"/>
                </a:solidFill>
              </a:rPr>
              <a:t>Б) нравится узнавать новое в этой области знаний;  </a:t>
            </a:r>
          </a:p>
          <a:p>
            <a:pPr marL="0" lvl="0" indent="0" algn="ctr"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В)могу </a:t>
            </a:r>
            <a:r>
              <a:rPr lang="ru-RU" sz="1400" dirty="0">
                <a:solidFill>
                  <a:srgbClr val="FF0000"/>
                </a:solidFill>
              </a:rPr>
              <a:t>отдохнуть, расслабиться;  </a:t>
            </a:r>
          </a:p>
          <a:p>
            <a:pPr marL="0" indent="0" algn="ctr">
              <a:buNone/>
            </a:pPr>
            <a:r>
              <a:rPr lang="ru-RU" sz="1400" dirty="0">
                <a:solidFill>
                  <a:srgbClr val="FF0000"/>
                </a:solidFill>
              </a:rPr>
              <a:t>Г) возможность общаться с друзьями;  </a:t>
            </a:r>
          </a:p>
          <a:p>
            <a:pPr marL="0" indent="0" algn="ctr">
              <a:buNone/>
            </a:pPr>
            <a:r>
              <a:rPr lang="ru-RU" sz="1400" dirty="0">
                <a:solidFill>
                  <a:srgbClr val="FF0000"/>
                </a:solidFill>
              </a:rPr>
              <a:t>Д) не ругает учитель;  </a:t>
            </a:r>
          </a:p>
          <a:p>
            <a:pPr marL="0" indent="0" algn="ctr">
              <a:buNone/>
            </a:pPr>
            <a:r>
              <a:rPr lang="ru-RU" sz="1400" dirty="0">
                <a:solidFill>
                  <a:srgbClr val="FF0000"/>
                </a:solidFill>
              </a:rPr>
              <a:t>Е) нравиться получать хорошие оценки;  </a:t>
            </a:r>
          </a:p>
          <a:p>
            <a:pPr marL="0" indent="0" algn="ctr">
              <a:buNone/>
            </a:pPr>
            <a:r>
              <a:rPr lang="ru-RU" sz="1400" dirty="0">
                <a:solidFill>
                  <a:srgbClr val="FF0000"/>
                </a:solidFill>
              </a:rPr>
              <a:t>Ж) нравиться процесс работы на уроке;  </a:t>
            </a:r>
          </a:p>
          <a:p>
            <a:pPr marL="0" indent="0" algn="ctr">
              <a:buNone/>
            </a:pPr>
            <a:r>
              <a:rPr lang="ru-RU" sz="1400" dirty="0">
                <a:solidFill>
                  <a:srgbClr val="FF0000"/>
                </a:solidFill>
              </a:rPr>
              <a:t>З) нравиться добываться результата;  </a:t>
            </a:r>
          </a:p>
          <a:p>
            <a:pPr marL="0" indent="0" algn="ctr">
              <a:buNone/>
            </a:pPr>
            <a:r>
              <a:rPr lang="ru-RU" sz="1400" dirty="0">
                <a:solidFill>
                  <a:srgbClr val="FF0000"/>
                </a:solidFill>
              </a:rPr>
              <a:t>И) этот предмет нравиться моим друзьям;  </a:t>
            </a:r>
          </a:p>
          <a:p>
            <a:pPr marL="0" indent="0" algn="ctr">
              <a:buNone/>
            </a:pPr>
            <a:r>
              <a:rPr lang="ru-RU" sz="1400" dirty="0">
                <a:solidFill>
                  <a:srgbClr val="FF0000"/>
                </a:solidFill>
              </a:rPr>
              <a:t>К) привлекает актуальность предмета; </a:t>
            </a:r>
          </a:p>
          <a:p>
            <a:pPr marL="0" indent="0" algn="ctr">
              <a:buNone/>
            </a:pPr>
            <a:r>
              <a:rPr lang="ru-RU" sz="1400" dirty="0">
                <a:solidFill>
                  <a:srgbClr val="FF0000"/>
                </a:solidFill>
              </a:rPr>
              <a:t>Л) пригодится в жизни для будущей профессии; </a:t>
            </a:r>
          </a:p>
          <a:p>
            <a:pPr marL="0" indent="0" algn="ctr">
              <a:buNone/>
            </a:pPr>
            <a:r>
              <a:rPr lang="ru-RU" sz="1400" dirty="0">
                <a:solidFill>
                  <a:srgbClr val="FF0000"/>
                </a:solidFill>
              </a:rPr>
              <a:t>М) что еще:	. </a:t>
            </a:r>
          </a:p>
          <a:p>
            <a:pPr marL="0" lvl="0" indent="0">
              <a:buNone/>
            </a:pPr>
            <a:r>
              <a:rPr lang="ru-RU" sz="1400" b="1" dirty="0" smtClean="0">
                <a:solidFill>
                  <a:srgbClr val="FF0000"/>
                </a:solidFill>
              </a:rPr>
              <a:t> </a:t>
            </a:r>
            <a:endParaRPr lang="ru-RU" sz="1400" dirty="0">
              <a:solidFill>
                <a:srgbClr val="FF0000"/>
              </a:solidFill>
            </a:endParaRPr>
          </a:p>
          <a:p>
            <a:pPr algn="ctr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3321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-3 class rules">
  <a:themeElements>
    <a:clrScheme name="Class Rules for Third Grade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lass Rules for Third Grad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lass Rules for Third Grade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Rules for Third Grade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Rules for Third Grade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Rules for Third Grade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Rules for Third Grade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Rules for Third Grade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Rules for Third Grade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Rules for Third Grade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ss Rules for Third Grade 1">
    <a:dk1>
      <a:srgbClr val="000000"/>
    </a:dk1>
    <a:lt1>
      <a:srgbClr val="FFFFFF"/>
    </a:lt1>
    <a:dk2>
      <a:srgbClr val="FF0000"/>
    </a:dk2>
    <a:lt2>
      <a:srgbClr val="FFB800"/>
    </a:lt2>
    <a:accent1>
      <a:srgbClr val="FFEF66"/>
    </a:accent1>
    <a:accent2>
      <a:srgbClr val="000000"/>
    </a:accent2>
    <a:accent3>
      <a:srgbClr val="FFFFFF"/>
    </a:accent3>
    <a:accent4>
      <a:srgbClr val="000000"/>
    </a:accent4>
    <a:accent5>
      <a:srgbClr val="FFF6B8"/>
    </a:accent5>
    <a:accent6>
      <a:srgbClr val="000000"/>
    </a:accent6>
    <a:hlink>
      <a:srgbClr val="00B200"/>
    </a:hlink>
    <a:folHlink>
      <a:srgbClr val="703DFF"/>
    </a:folHlink>
  </a:clrScheme>
</a:themeOverride>
</file>

<file path=ppt/theme/themeOverride2.xml><?xml version="1.0" encoding="utf-8"?>
<a:themeOverride xmlns:a="http://schemas.openxmlformats.org/drawingml/2006/main">
  <a:clrScheme name="Class Rules for Third Grade 1">
    <a:dk1>
      <a:srgbClr val="000000"/>
    </a:dk1>
    <a:lt1>
      <a:srgbClr val="FFFFFF"/>
    </a:lt1>
    <a:dk2>
      <a:srgbClr val="FF0000"/>
    </a:dk2>
    <a:lt2>
      <a:srgbClr val="FFB800"/>
    </a:lt2>
    <a:accent1>
      <a:srgbClr val="FFEF66"/>
    </a:accent1>
    <a:accent2>
      <a:srgbClr val="000000"/>
    </a:accent2>
    <a:accent3>
      <a:srgbClr val="FFFFFF"/>
    </a:accent3>
    <a:accent4>
      <a:srgbClr val="000000"/>
    </a:accent4>
    <a:accent5>
      <a:srgbClr val="FFF6B8"/>
    </a:accent5>
    <a:accent6>
      <a:srgbClr val="000000"/>
    </a:accent6>
    <a:hlink>
      <a:srgbClr val="00B200"/>
    </a:hlink>
    <a:folHlink>
      <a:srgbClr val="703DF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95ADE2B-BBC2-414F-8CB8-DD883BA6BB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K-3 class rules</Template>
  <TotalTime>462</TotalTime>
  <Words>763</Words>
  <Application>Microsoft Office PowerPoint</Application>
  <PresentationFormat>Экран (4:3)</PresentationFormat>
  <Paragraphs>99</Paragraphs>
  <Slides>13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Comic Sans MS</vt:lpstr>
      <vt:lpstr>Wingdings</vt:lpstr>
      <vt:lpstr>K-3 class rules</vt:lpstr>
      <vt:lpstr> </vt:lpstr>
      <vt:lpstr> Цели  педсовета</vt:lpstr>
      <vt:lpstr>Задачи</vt:lpstr>
      <vt:lpstr>Повестка дня: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 </vt:lpstr>
      <vt:lpstr>Наше соглашение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познавательных способностей  учащихся в процессе конструктивной деятельности</dc:title>
  <dc:creator>user</dc:creator>
  <cp:lastModifiedBy>XTreme.ws</cp:lastModifiedBy>
  <cp:revision>12</cp:revision>
  <dcterms:created xsi:type="dcterms:W3CDTF">2019-01-24T08:52:10Z</dcterms:created>
  <dcterms:modified xsi:type="dcterms:W3CDTF">2021-11-02T14:08:27Z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TC063649261049</vt:lpwstr>
  </property>
</Properties>
</file>