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77" r:id="rId3"/>
    <p:sldId id="278" r:id="rId4"/>
    <p:sldId id="279" r:id="rId5"/>
    <p:sldId id="284" r:id="rId6"/>
    <p:sldId id="282" r:id="rId7"/>
    <p:sldId id="280" r:id="rId8"/>
    <p:sldId id="281" r:id="rId9"/>
    <p:sldId id="283" r:id="rId10"/>
    <p:sldId id="285" r:id="rId11"/>
    <p:sldId id="288" r:id="rId12"/>
    <p:sldId id="286" r:id="rId13"/>
    <p:sldId id="287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6" r:id="rId23"/>
    <p:sldId id="272" r:id="rId24"/>
    <p:sldId id="273" r:id="rId25"/>
    <p:sldId id="274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10/28/2018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9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01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3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0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9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12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5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tatic-2.akipress.org/127/.storage/limon/images/2014leto/6de47f3bd74d154a8d8c95e39e1277f8.jpg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tatic-2.akipress.org/127/.storage/limon/images/2014leto/556e1687a1b7580531ac3a0002ab9af0.jpg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ic-2.akipress.org/127/.storage/limon/images/2014leto/ba96089fae3882e497c93916cbe649d1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hyperlink" Target="http://static-2.akipress.org/127/.storage/limon/images/2014leto/36f48a97aad2a8d3ea38799eb93799af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281" y="2052735"/>
            <a:ext cx="6801440" cy="2629328"/>
          </a:xfrm>
        </p:spPr>
        <p:txBody>
          <a:bodyPr/>
          <a:lstStyle/>
          <a:p>
            <a:r>
              <a:rPr lang="ru-RU" dirty="0" smtClean="0"/>
              <a:t>Баткен. Баткенская область.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585" y="4932228"/>
            <a:ext cx="6803136" cy="5029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Подготовила учитель начальных классов СОШ № 27 г. Бишкек</a:t>
            </a:r>
            <a:endParaRPr lang="ru-RU" dirty="0"/>
          </a:p>
          <a:p>
            <a:r>
              <a:rPr lang="ru-RU" b="1" dirty="0"/>
              <a:t>Зубковская Юлия Сергеевна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21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297362"/>
            <a:ext cx="8472196" cy="6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96" y="1930218"/>
            <a:ext cx="8472195" cy="249249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Баткенской области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1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58" y="474643"/>
            <a:ext cx="7680960" cy="6823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/>
              </a:rPr>
              <a:t>Сары-</a:t>
            </a:r>
            <a:r>
              <a:rPr lang="ru-RU" b="1" dirty="0" err="1">
                <a:solidFill>
                  <a:srgbClr val="333333"/>
                </a:solidFill>
                <a:latin typeface="Roboto"/>
              </a:rPr>
              <a:t>Тоо</a:t>
            </a:r>
            <a:r>
              <a:rPr lang="ru-RU" b="1" dirty="0">
                <a:solidFill>
                  <a:srgbClr val="333333"/>
                </a:solidFill>
                <a:latin typeface="Roboto"/>
              </a:rPr>
              <a:t> Баткенской области</a:t>
            </a:r>
            <a:br>
              <a:rPr lang="ru-RU" b="1" dirty="0">
                <a:solidFill>
                  <a:srgbClr val="333333"/>
                </a:solidFill>
                <a:latin typeface="Roboto"/>
              </a:rPr>
            </a:br>
            <a:endParaRPr lang="ru-RU" dirty="0"/>
          </a:p>
        </p:txBody>
      </p:sp>
      <p:pic>
        <p:nvPicPr>
          <p:cNvPr id="4098" name="Picture 2" descr="Ð¡Ð°ÑÑ-Ð¢Ð¾Ð¾ ÐÐ°ÑÐºÐµÐ½ÑÐºÐ¾Ð¹ Ð¾Ð±Ð»Ð°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815819"/>
            <a:ext cx="8521894" cy="57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1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¡Ð°ÑÑ-Ð¢Ð¾Ð¾ ÐÐ°ÑÐºÐµÐ½ÑÐºÐ¾Ð¹ Ð¾Ð±Ð»Ð°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5" y="340729"/>
            <a:ext cx="8503233" cy="61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6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44711"/>
            <a:ext cx="1824228" cy="1337440"/>
          </a:xfrm>
        </p:spPr>
        <p:txBody>
          <a:bodyPr/>
          <a:lstStyle/>
          <a:p>
            <a:r>
              <a:rPr lang="ru-RU" sz="1800" b="1" dirty="0"/>
              <a:t>Самая низкая точка рельефа нашей страны находится в Баткене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785667"/>
            <a:ext cx="1824228" cy="471864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Площадь </a:t>
            </a:r>
            <a:r>
              <a:rPr lang="ru-RU" dirty="0"/>
              <a:t>области составляет17,0 тыс. км и занимает 8,5% территории страны. Протяженность территории Баткенской области с востока на запад – примерно 350 км, с севера на юг — 100 км. Число жителей области превышает 440 тысяч человек. В </a:t>
            </a:r>
            <a:r>
              <a:rPr lang="ru-RU" dirty="0" err="1"/>
              <a:t>Лейлекском</a:t>
            </a:r>
            <a:r>
              <a:rPr lang="ru-RU" dirty="0"/>
              <a:t> районе возле села Кулунды близ границы с Таджикистаном находится самая низкая точка рельефа страны, которая имеет абсолютную высоту 401 м над уровнем моря.</a:t>
            </a:r>
          </a:p>
          <a:p>
            <a:endParaRPr lang="ru-RU" dirty="0"/>
          </a:p>
        </p:txBody>
      </p:sp>
      <p:pic>
        <p:nvPicPr>
          <p:cNvPr id="5" name="Рисунок 4" descr="53738">
            <a:hlinkClick r:id="rId2" tooltip="&quot;53738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691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36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36085"/>
            <a:ext cx="1824228" cy="1156285"/>
          </a:xfrm>
        </p:spPr>
        <p:txBody>
          <a:bodyPr/>
          <a:lstStyle/>
          <a:p>
            <a:r>
              <a:rPr lang="ru-RU" b="1" dirty="0"/>
              <a:t>Более 530 ледников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414732"/>
            <a:ext cx="1824228" cy="437342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Баткенской области насчитывается более 530 ледников общей площадью более 720 км2. Большая часть ледников находится на северных склонах </a:t>
            </a:r>
            <a:r>
              <a:rPr lang="ru-RU" dirty="0" err="1"/>
              <a:t>Алайского</a:t>
            </a:r>
            <a:r>
              <a:rPr lang="ru-RU" dirty="0"/>
              <a:t> хребта (568,1 км2), а остальная часть расположена в Туркестанском хребте (151 км2 ).</a:t>
            </a:r>
          </a:p>
          <a:p>
            <a:endParaRPr lang="ru-RU" dirty="0"/>
          </a:p>
        </p:txBody>
      </p:sp>
      <p:pic>
        <p:nvPicPr>
          <p:cNvPr id="5" name="Рисунок 4" descr="4ы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r="174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08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53338"/>
            <a:ext cx="1824228" cy="1233922"/>
          </a:xfrm>
        </p:spPr>
        <p:txBody>
          <a:bodyPr/>
          <a:lstStyle/>
          <a:p>
            <a:r>
              <a:rPr lang="ru-RU" sz="1800" b="1" dirty="0"/>
              <a:t>Баткенская сурьма — мировой эталон по чистоте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656272"/>
            <a:ext cx="1824228" cy="4131880"/>
          </a:xfrm>
        </p:spPr>
        <p:txBody>
          <a:bodyPr>
            <a:normAutofit/>
          </a:bodyPr>
          <a:lstStyle/>
          <a:p>
            <a:r>
              <a:rPr lang="ru-RU" dirty="0" smtClean="0"/>
              <a:t>Сурьма </a:t>
            </a:r>
            <a:r>
              <a:rPr lang="ru-RU" dirty="0"/>
              <a:t>Баткенской области является мировым эталоном по чистоте. До середины прошлого века Кадамджайский комбинат добывал этот востребованный и малораспространенный продукт. Но с наступлением суверенитета страны горная промышленность страны пришла в упадок, Кадамджайский комбинат не стал исключением.</a:t>
            </a:r>
          </a:p>
        </p:txBody>
      </p:sp>
      <p:pic>
        <p:nvPicPr>
          <p:cNvPr id="5" name="Рисунок 4" descr="сурьма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b="43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48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36085"/>
            <a:ext cx="1824228" cy="1389198"/>
          </a:xfrm>
        </p:spPr>
        <p:txBody>
          <a:bodyPr/>
          <a:lstStyle/>
          <a:p>
            <a:r>
              <a:rPr lang="ru-RU" sz="1800" b="1" dirty="0"/>
              <a:t>Здесь растет редкий и красивый цветок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561381"/>
            <a:ext cx="1824228" cy="487674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Цветок </a:t>
            </a:r>
            <a:r>
              <a:rPr lang="ru-RU" dirty="0" err="1"/>
              <a:t>Айгуль</a:t>
            </a:r>
            <a:r>
              <a:rPr lang="ru-RU" dirty="0"/>
              <a:t> — чудо Кыргызстана. Это один из самых редких и красивых цветов планеты, который растет в Баткенской области. Рябчик Эдуарда — научное название цветка. Его внесли в Красную книгу, так как он находится в списке исчезающих растений. Ростки цветка </a:t>
            </a:r>
            <a:r>
              <a:rPr lang="ru-RU" dirty="0" err="1"/>
              <a:t>Айгуль</a:t>
            </a:r>
            <a:r>
              <a:rPr lang="ru-RU" dirty="0"/>
              <a:t> проклевываются только через семь лет, а еще через семь — появляется первый цветок. Каждый год прибавляется по одному бутону, таким образом по цветкам </a:t>
            </a:r>
            <a:r>
              <a:rPr lang="ru-RU" dirty="0" err="1"/>
              <a:t>Айгуль</a:t>
            </a:r>
            <a:r>
              <a:rPr lang="ru-RU" dirty="0"/>
              <a:t> можно сосчитать, сколько растению лет. Ежегодно в Баткенской области отмечают праздник в честь цветка </a:t>
            </a:r>
            <a:r>
              <a:rPr lang="ru-RU" dirty="0" err="1"/>
              <a:t>Айгуль</a:t>
            </a:r>
            <a:r>
              <a:rPr lang="ru-RU" dirty="0"/>
              <a:t>. Если верить легенде, девушку по имени </a:t>
            </a:r>
            <a:r>
              <a:rPr lang="ru-RU" dirty="0" err="1"/>
              <a:t>Айгуль</a:t>
            </a:r>
            <a:r>
              <a:rPr lang="ru-RU" dirty="0"/>
              <a:t> насильно выдали замуж, несмотря на то, что она была влюблена в другого. Чтобы оплакивать свое горе девушка ушла в далекие горы и больше не вернулась. Из ее искренних слез и вырос прекрасный и редкий цветок </a:t>
            </a:r>
            <a:r>
              <a:rPr lang="ru-RU" dirty="0" err="1"/>
              <a:t>Айгуль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http://tourkg.com/wp-content/uploads/2014/04/aygul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r="8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3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60908"/>
            <a:ext cx="1824228" cy="852072"/>
          </a:xfrm>
        </p:spPr>
        <p:txBody>
          <a:bodyPr/>
          <a:lstStyle/>
          <a:p>
            <a:r>
              <a:rPr lang="ru-RU" b="1" dirty="0"/>
              <a:t>Воздушная дорога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511559"/>
            <a:ext cx="1824228" cy="49265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Транспортная </a:t>
            </a:r>
            <a:r>
              <a:rPr lang="ru-RU" dirty="0"/>
              <a:t>сеть Баткенской области представлена автомобильным, железнодорожным, воздушным и трубопроводным транспортом. Автомобильные дороги: Ош—Кызыл-</a:t>
            </a:r>
            <a:r>
              <a:rPr lang="ru-RU" dirty="0" err="1"/>
              <a:t>Кыя</a:t>
            </a:r>
            <a:r>
              <a:rPr lang="ru-RU" dirty="0"/>
              <a:t>—</a:t>
            </a:r>
            <a:r>
              <a:rPr lang="ru-RU" dirty="0" err="1"/>
              <a:t>Пюлгён</a:t>
            </a:r>
            <a:r>
              <a:rPr lang="ru-RU" dirty="0"/>
              <a:t>—</a:t>
            </a:r>
            <a:r>
              <a:rPr lang="ru-RU" dirty="0" err="1"/>
              <a:t>Айдаркен</a:t>
            </a:r>
            <a:r>
              <a:rPr lang="ru-RU" dirty="0"/>
              <a:t>—Баткен— </a:t>
            </a:r>
            <a:r>
              <a:rPr lang="ru-RU" dirty="0" err="1"/>
              <a:t>Исфана</a:t>
            </a:r>
            <a:r>
              <a:rPr lang="ru-RU" dirty="0"/>
              <a:t>—</a:t>
            </a:r>
            <a:r>
              <a:rPr lang="ru-RU" dirty="0" err="1"/>
              <a:t>Сюлюктю</a:t>
            </a:r>
            <a:r>
              <a:rPr lang="ru-RU" dirty="0"/>
              <a:t>; Кызыл-</a:t>
            </a:r>
            <a:r>
              <a:rPr lang="ru-RU" dirty="0" err="1"/>
              <a:t>Кыя</a:t>
            </a:r>
            <a:r>
              <a:rPr lang="ru-RU" dirty="0"/>
              <a:t>— </a:t>
            </a:r>
            <a:r>
              <a:rPr lang="ru-RU" dirty="0" err="1"/>
              <a:t>Дароот</a:t>
            </a:r>
            <a:r>
              <a:rPr lang="ru-RU" dirty="0"/>
              <a:t>—Кор гон; Кызыл-</a:t>
            </a:r>
            <a:r>
              <a:rPr lang="ru-RU" dirty="0" err="1"/>
              <a:t>Кыя</a:t>
            </a:r>
            <a:r>
              <a:rPr lang="ru-RU" dirty="0"/>
              <a:t>—Кувасай (Узбекистан); Бат </a:t>
            </a:r>
            <a:r>
              <a:rPr lang="ru-RU" dirty="0" err="1"/>
              <a:t>кен</a:t>
            </a:r>
            <a:r>
              <a:rPr lang="ru-RU" dirty="0"/>
              <a:t>—</a:t>
            </a:r>
            <a:r>
              <a:rPr lang="ru-RU" dirty="0" err="1"/>
              <a:t>Исфана</a:t>
            </a:r>
            <a:r>
              <a:rPr lang="ru-RU" dirty="0"/>
              <a:t> (Таджикистан); Кызыл-</a:t>
            </a:r>
            <a:r>
              <a:rPr lang="ru-RU" dirty="0" err="1"/>
              <a:t>Кыя</a:t>
            </a:r>
            <a:r>
              <a:rPr lang="ru-RU" dirty="0"/>
              <a:t>—</a:t>
            </a:r>
            <a:r>
              <a:rPr lang="ru-RU" dirty="0" err="1"/>
              <a:t>Мар-камат</a:t>
            </a:r>
            <a:r>
              <a:rPr lang="ru-RU" dirty="0"/>
              <a:t> (Узбекистан)—Ош. Эти дороги, особенно первая, несколько раз пересекают анклавы соседних государств. В Баткене, </a:t>
            </a:r>
            <a:r>
              <a:rPr lang="ru-RU" dirty="0" err="1"/>
              <a:t>Исфане</a:t>
            </a:r>
            <a:r>
              <a:rPr lang="ru-RU" dirty="0"/>
              <a:t> и в Кызыл-Кие используется воздушный транспорт. Из этих аэропортов выполняются ежедневные рейсы в Ош, а также от двух до трёх авиарейсов в неделю в столицу республики Бишкек, в летние месяцы — в город </a:t>
            </a:r>
            <a:r>
              <a:rPr lang="ru-RU" dirty="0" err="1"/>
              <a:t>Чолпон-Ата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1ы">
            <a:hlinkClick r:id="rId2" tooltip="&quot;1ы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73736"/>
            <a:ext cx="6398514" cy="6510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44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98230"/>
            <a:ext cx="1824228" cy="964039"/>
          </a:xfrm>
        </p:spPr>
        <p:txBody>
          <a:bodyPr/>
          <a:lstStyle/>
          <a:p>
            <a:r>
              <a:rPr lang="ru-RU" b="1" dirty="0"/>
              <a:t>Сладкие гостинцы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362269"/>
            <a:ext cx="1824228" cy="4425883"/>
          </a:xfrm>
        </p:spPr>
        <p:txBody>
          <a:bodyPr/>
          <a:lstStyle/>
          <a:p>
            <a:r>
              <a:rPr lang="ru-RU" b="1" dirty="0"/>
              <a:t>  </a:t>
            </a:r>
            <a:endParaRPr lang="ru-RU" dirty="0"/>
          </a:p>
          <a:p>
            <a:r>
              <a:rPr lang="ru-RU" dirty="0"/>
              <a:t>Баткен — это важный сельскохозяйственный регион Кыргызстана. На всю страну он славится известными урюками и абрикосами. Плоды урюков необыкновенно сочные и сладкие.</a:t>
            </a:r>
          </a:p>
          <a:p>
            <a:endParaRPr lang="ru-RU" dirty="0"/>
          </a:p>
        </p:txBody>
      </p:sp>
      <p:pic>
        <p:nvPicPr>
          <p:cNvPr id="5" name="Рисунок 4" descr="8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73736"/>
            <a:ext cx="6398514" cy="6510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80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553" y="978496"/>
            <a:ext cx="7927288" cy="353752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Кыргызстана и Баткенской области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5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435553"/>
            <a:ext cx="1824228" cy="908055"/>
          </a:xfrm>
        </p:spPr>
        <p:txBody>
          <a:bodyPr/>
          <a:lstStyle/>
          <a:p>
            <a:r>
              <a:rPr lang="ru-RU" b="1" dirty="0"/>
              <a:t>Карстовая пещера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343607"/>
            <a:ext cx="1824228" cy="513183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На территории области имеются многочисленные историко-культурные объекты. Пещера Кан-и-Гут или так называемый «Рудник погибели» является одной из самых изученных пещер Средней Азии. Название пещеры связывают с </a:t>
            </a:r>
            <a:r>
              <a:rPr lang="ru-RU" dirty="0" err="1"/>
              <a:t>кокандским</a:t>
            </a:r>
            <a:r>
              <a:rPr lang="ru-RU" dirty="0"/>
              <a:t> </a:t>
            </a:r>
            <a:r>
              <a:rPr lang="ru-RU" dirty="0" err="1"/>
              <a:t>Худояр</a:t>
            </a:r>
            <a:r>
              <a:rPr lang="ru-RU" dirty="0"/>
              <a:t>-ханом. При нем осужденных на казнь спускали в пещеру на поиски сокровищ и для добычи серебра. Все они должны были погибнуть в лабиринтах многочисленных подземных пространств или добраться до спрятанных в их глубинах сокровищ. Если бедные осужденные возвращались без каких-либо новых данных о месте расположения кладов, их просто убивали или же снова отправляли в подземное царство. Из-за страха смерти по возвращению они придумывали самые невероятные истории.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9_3">
            <a:hlinkClick r:id="rId2" tooltip="&quot;9_3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73736"/>
            <a:ext cx="6398514" cy="351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9аа">
            <a:hlinkClick r:id="rId4" tooltip="&quot;9аа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3597215"/>
            <a:ext cx="6398514" cy="308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9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435553"/>
            <a:ext cx="1824228" cy="1076006"/>
          </a:xfrm>
        </p:spPr>
        <p:txBody>
          <a:bodyPr/>
          <a:lstStyle/>
          <a:p>
            <a:r>
              <a:rPr lang="ru-RU" b="1" dirty="0"/>
              <a:t>Пещера Кан-и-Гут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511559"/>
            <a:ext cx="1824228" cy="49265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Пещера Кан-и-Гут</a:t>
            </a:r>
            <a:r>
              <a:rPr lang="ru-RU" dirty="0"/>
              <a:t> расположена на южном склоне отрога </a:t>
            </a:r>
            <a:r>
              <a:rPr lang="ru-RU" dirty="0" err="1"/>
              <a:t>Джаман-Чул</a:t>
            </a:r>
            <a:r>
              <a:rPr lang="ru-RU" dirty="0"/>
              <a:t>, примерно в 18 км к западу от кишлака </a:t>
            </a:r>
            <a:r>
              <a:rPr lang="ru-RU" dirty="0" err="1"/>
              <a:t>Самаркандык</a:t>
            </a:r>
            <a:r>
              <a:rPr lang="ru-RU" dirty="0"/>
              <a:t> в урочище </a:t>
            </a:r>
            <a:r>
              <a:rPr lang="ru-RU" dirty="0" err="1"/>
              <a:t>Шадымир</a:t>
            </a:r>
            <a:r>
              <a:rPr lang="ru-RU" dirty="0"/>
              <a:t>. Местное название - </a:t>
            </a:r>
            <a:r>
              <a:rPr lang="ru-RU" dirty="0" err="1"/>
              <a:t>Заук</a:t>
            </a:r>
            <a:r>
              <a:rPr lang="ru-RU" dirty="0"/>
              <a:t>-Кур. Образована щелевидными расхождениями пластов и активным проявлением процессов рудного карста. Натечных образований почти нет. Полость состоит из многочисленных гротов, глубоких провалов (до 40 м), каминов, узких переплетающихся лазов и коридоров. По случайным археологическим находкам ученые заключают, что прилегающая к пещере территория была обжита еще в рабовладельческий период.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73736"/>
            <a:ext cx="6398514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416891"/>
            <a:ext cx="1824228" cy="1113329"/>
          </a:xfrm>
        </p:spPr>
        <p:txBody>
          <a:bodyPr/>
          <a:lstStyle/>
          <a:p>
            <a:r>
              <a:rPr lang="ru-RU" b="1" dirty="0"/>
              <a:t>Крепость Кан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530219"/>
            <a:ext cx="1824228" cy="4851919"/>
          </a:xfrm>
        </p:spPr>
        <p:txBody>
          <a:bodyPr>
            <a:normAutofit/>
          </a:bodyPr>
          <a:lstStyle/>
          <a:p>
            <a:r>
              <a:rPr lang="ru-RU" dirty="0"/>
              <a:t>В среднем течении река Сох принимает приток </a:t>
            </a:r>
            <a:r>
              <a:rPr lang="ru-RU" dirty="0" err="1"/>
              <a:t>Абголь</a:t>
            </a:r>
            <a:r>
              <a:rPr lang="ru-RU" dirty="0"/>
              <a:t> (река из озера), в устье которого, на речной террасе, приютилось одноименное селение. Над кишлаком </a:t>
            </a:r>
            <a:r>
              <a:rPr lang="ru-RU" dirty="0" err="1"/>
              <a:t>Абголь</a:t>
            </a:r>
            <a:r>
              <a:rPr lang="ru-RU" dirty="0"/>
              <a:t> находится </a:t>
            </a:r>
            <a:r>
              <a:rPr lang="ru-RU" b="1" dirty="0"/>
              <a:t>крепость Кан</a:t>
            </a:r>
            <a:r>
              <a:rPr lang="ru-RU" dirty="0"/>
              <a:t>, олицетворяющая могущество </a:t>
            </a:r>
            <a:r>
              <a:rPr lang="ru-RU" dirty="0" err="1"/>
              <a:t>кокандского</a:t>
            </a:r>
            <a:r>
              <a:rPr lang="ru-RU" dirty="0"/>
              <a:t> ханства (XVII в). Крепость хорошо сохранилась до нашего времени. Во дворе располагается каменная плита с наскальными изображениями животных и всадников на верблюдах.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73736"/>
            <a:ext cx="6398514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98231"/>
            <a:ext cx="1824228" cy="1542536"/>
          </a:xfrm>
        </p:spPr>
        <p:txBody>
          <a:bodyPr/>
          <a:lstStyle/>
          <a:p>
            <a:r>
              <a:rPr lang="ru-RU" b="1" dirty="0"/>
              <a:t>Ак-</a:t>
            </a:r>
            <a:r>
              <a:rPr lang="ru-RU" b="1" dirty="0" err="1"/>
              <a:t>Суу</a:t>
            </a:r>
            <a:r>
              <a:rPr lang="ru-RU" b="1" dirty="0"/>
              <a:t> - </a:t>
            </a:r>
            <a:r>
              <a:rPr lang="ru-RU" b="1" dirty="0" err="1"/>
              <a:t>Каравшин</a:t>
            </a:r>
            <a:r>
              <a:rPr lang="ru-RU" b="1" dirty="0"/>
              <a:t> (Азиатская </a:t>
            </a:r>
            <a:r>
              <a:rPr lang="ru-RU" b="1" dirty="0" err="1"/>
              <a:t>Патагония</a:t>
            </a:r>
            <a:r>
              <a:rPr lang="ru-RU" b="1" dirty="0"/>
              <a:t>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940767"/>
            <a:ext cx="1824228" cy="4404049"/>
          </a:xfrm>
        </p:spPr>
        <p:txBody>
          <a:bodyPr>
            <a:normAutofit/>
          </a:bodyPr>
          <a:lstStyle/>
          <a:p>
            <a:r>
              <a:rPr lang="ru-RU" dirty="0"/>
              <a:t>Удивительны контрасты природы горных узлов </a:t>
            </a:r>
            <a:r>
              <a:rPr lang="ru-RU" b="1" dirty="0"/>
              <a:t>Матчи и </a:t>
            </a:r>
            <a:r>
              <a:rPr lang="ru-RU" b="1" dirty="0" err="1"/>
              <a:t>Каравшина</a:t>
            </a:r>
            <a:r>
              <a:rPr lang="ru-RU" dirty="0"/>
              <a:t>, которые обладают грандиозными возможностями для развития горного туризма и альпинизма. Эффектные вершины, гладкие грани которых сходятся на пятитысячной высоте в остроконечные пики, словно гигантские кристаллы, украшают широкий гребень водоразделов </a:t>
            </a:r>
            <a:r>
              <a:rPr lang="ru-RU" b="1" dirty="0"/>
              <a:t>Ак-Су и </a:t>
            </a:r>
            <a:r>
              <a:rPr lang="ru-RU" b="1" dirty="0" err="1"/>
              <a:t>Каравшина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73736"/>
            <a:ext cx="6398514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79569"/>
            <a:ext cx="1824228" cy="796088"/>
          </a:xfrm>
        </p:spPr>
        <p:txBody>
          <a:bodyPr/>
          <a:lstStyle/>
          <a:p>
            <a:r>
              <a:rPr lang="ru-RU" b="1" dirty="0" err="1"/>
              <a:t>Дугоба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007705"/>
            <a:ext cx="1824228" cy="541175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Нижнюю часть долины Ак-</a:t>
            </a:r>
            <a:r>
              <a:rPr lang="ru-RU" dirty="0" err="1"/>
              <a:t>Суу</a:t>
            </a:r>
            <a:r>
              <a:rPr lang="ru-RU" dirty="0"/>
              <a:t> широкая река протекает по нескольким рукавам. В 10 км выше по течению раскинулось село Иордан. На высоте 1550 метров с юга в Ак-</a:t>
            </a:r>
            <a:r>
              <a:rPr lang="ru-RU" dirty="0" err="1"/>
              <a:t>Суу</a:t>
            </a:r>
            <a:r>
              <a:rPr lang="ru-RU" dirty="0"/>
              <a:t> впадает не очень крупная </a:t>
            </a:r>
            <a:r>
              <a:rPr lang="ru-RU" b="1" dirty="0"/>
              <a:t>река </a:t>
            </a:r>
            <a:r>
              <a:rPr lang="ru-RU" b="1" dirty="0" err="1"/>
              <a:t>Дугоба</a:t>
            </a:r>
            <a:r>
              <a:rPr lang="ru-RU" dirty="0"/>
              <a:t>. Еще выше Ак-</a:t>
            </a:r>
            <a:r>
              <a:rPr lang="ru-RU" dirty="0" err="1"/>
              <a:t>Суу</a:t>
            </a:r>
            <a:r>
              <a:rPr lang="ru-RU" dirty="0"/>
              <a:t> принимает притоки </a:t>
            </a:r>
            <a:r>
              <a:rPr lang="ru-RU" dirty="0" err="1"/>
              <a:t>Шивали</a:t>
            </a:r>
            <a:r>
              <a:rPr lang="ru-RU" dirty="0"/>
              <a:t> и </a:t>
            </a:r>
            <a:r>
              <a:rPr lang="ru-RU" dirty="0" err="1"/>
              <a:t>Гаджир</a:t>
            </a:r>
            <a:r>
              <a:rPr lang="ru-RU" dirty="0"/>
              <a:t>. Истоки Ак-</a:t>
            </a:r>
            <a:r>
              <a:rPr lang="ru-RU" dirty="0" err="1"/>
              <a:t>Суу</a:t>
            </a:r>
            <a:r>
              <a:rPr lang="ru-RU" dirty="0"/>
              <a:t> образуются от слияния </a:t>
            </a:r>
            <a:r>
              <a:rPr lang="ru-RU" dirty="0" err="1"/>
              <a:t>Эки</a:t>
            </a:r>
            <a:r>
              <a:rPr lang="ru-RU" dirty="0"/>
              <a:t>- </a:t>
            </a:r>
            <a:r>
              <a:rPr lang="ru-RU" dirty="0" err="1"/>
              <a:t>Давана</a:t>
            </a:r>
            <a:r>
              <a:rPr lang="ru-RU" dirty="0"/>
              <a:t> и Арча-Баши, которые рождаются у ледников </a:t>
            </a:r>
            <a:r>
              <a:rPr lang="ru-RU" dirty="0" err="1"/>
              <a:t>Алайского</a:t>
            </a:r>
            <a:r>
              <a:rPr lang="ru-RU" dirty="0"/>
              <a:t> хребта. На левом берегу реки Ак-</a:t>
            </a:r>
            <a:r>
              <a:rPr lang="ru-RU" dirty="0" err="1"/>
              <a:t>Суу</a:t>
            </a:r>
            <a:r>
              <a:rPr lang="ru-RU" dirty="0"/>
              <a:t> находится ботанический заказник «</a:t>
            </a:r>
            <a:r>
              <a:rPr lang="ru-RU" dirty="0" err="1"/>
              <a:t>Чырагдан</a:t>
            </a:r>
            <a:r>
              <a:rPr lang="ru-RU" dirty="0"/>
              <a:t>» площадью 500 га, для охраны пустынной низкогорной сухостепной растительности и мест произрастания тюльпанов: Розового и Ферганского.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73736"/>
            <a:ext cx="6398514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98230"/>
            <a:ext cx="1824228" cy="833411"/>
          </a:xfrm>
        </p:spPr>
        <p:txBody>
          <a:bodyPr/>
          <a:lstStyle/>
          <a:p>
            <a:r>
              <a:rPr lang="ru-RU" b="1" dirty="0"/>
              <a:t>Сох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231641"/>
            <a:ext cx="1824228" cy="5113175"/>
          </a:xfrm>
        </p:spPr>
        <p:txBody>
          <a:bodyPr>
            <a:normAutofit fontScale="92500"/>
          </a:bodyPr>
          <a:lstStyle/>
          <a:p>
            <a:r>
              <a:rPr lang="ru-RU" dirty="0"/>
              <a:t>Истоки </a:t>
            </a:r>
            <a:r>
              <a:rPr lang="ru-RU" b="1" dirty="0"/>
              <a:t>реки Сох</a:t>
            </a:r>
            <a:r>
              <a:rPr lang="ru-RU" dirty="0"/>
              <a:t> лежат в верховьях </a:t>
            </a:r>
            <a:r>
              <a:rPr lang="ru-RU" dirty="0" err="1"/>
              <a:t>Матченского</a:t>
            </a:r>
            <a:r>
              <a:rPr lang="ru-RU" dirty="0"/>
              <a:t> горного узла, образованного тремя хребтами: </a:t>
            </a:r>
            <a:r>
              <a:rPr lang="ru-RU" dirty="0" err="1"/>
              <a:t>Алайским</a:t>
            </a:r>
            <a:r>
              <a:rPr lang="ru-RU" dirty="0"/>
              <a:t>, Зеравшанским и Туркестанским. Сох стекает в Ферганскую долину Русло реки большей частью заковано в узкие каньоны. На некоторых участках профиль каньона приближается к трубообразному со сходящимися над водой вогнутыми козырьками. В отдельных местах река почти исчезает с поверхности. Отвесные стены каньона сложены из пестрых горных пород. Борта достигают высоты более 100 метров.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73736"/>
            <a:ext cx="6398514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9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ФОНЫ 35\My_new_fon_3\27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540" y="307994"/>
            <a:ext cx="8548777" cy="6230414"/>
          </a:xfrm>
          <a:prstGeom prst="rect">
            <a:avLst/>
          </a:prstGeom>
          <a:noFill/>
        </p:spPr>
      </p:pic>
      <p:pic>
        <p:nvPicPr>
          <p:cNvPr id="3" name="Picture 2" descr="D:\My private\картинки\Звонок\7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3971" y="2776491"/>
            <a:ext cx="3838579" cy="3761917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026543" y="722048"/>
            <a:ext cx="7522234" cy="18141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5267"/>
                <a:gd name="adj2" fmla="val -29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Спасибо за </a:t>
            </a:r>
            <a:r>
              <a:rPr kumimoji="0" lang="ru-RU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урок!</a:t>
            </a:r>
          </a:p>
        </p:txBody>
      </p:sp>
    </p:spTree>
    <p:extLst>
      <p:ext uri="{BB962C8B-B14F-4D97-AF65-F5344CB8AC3E}">
        <p14:creationId xmlns:p14="http://schemas.microsoft.com/office/powerpoint/2010/main" val="382219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181" y="344015"/>
            <a:ext cx="7680960" cy="8316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Баткенская область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2" y="1175658"/>
            <a:ext cx="8314674" cy="53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7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64" y="362675"/>
            <a:ext cx="7680960" cy="5890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Баткенская область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1" y="951721"/>
            <a:ext cx="8469276" cy="55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3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181" y="325353"/>
            <a:ext cx="7680960" cy="5703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Баткенской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batken.aio.kg/public/img/batke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7" y="895739"/>
            <a:ext cx="8476861" cy="56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181" y="344014"/>
            <a:ext cx="7680960" cy="6077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Баткен</a:t>
            </a:r>
            <a:endParaRPr lang="ru-RU" dirty="0"/>
          </a:p>
        </p:txBody>
      </p:sp>
      <p:pic>
        <p:nvPicPr>
          <p:cNvPr id="1026" name="Picture 2" descr="ÐÐ°ÑÐºÐµ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51722"/>
            <a:ext cx="8503233" cy="55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0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59" y="362676"/>
            <a:ext cx="7680960" cy="458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Баткен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8" y="951723"/>
            <a:ext cx="8511851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180" y="399998"/>
            <a:ext cx="7680960" cy="83164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Баткен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9" y="1231641"/>
            <a:ext cx="8546841" cy="53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5" y="362676"/>
            <a:ext cx="8577879" cy="6823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погибшим войнам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Баткенцам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Ð°ÑÐºÐµ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5" y="1045028"/>
            <a:ext cx="8428589" cy="55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2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92</TotalTime>
  <Words>545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Garamond</vt:lpstr>
      <vt:lpstr>Roboto</vt:lpstr>
      <vt:lpstr>Times New Roman</vt:lpstr>
      <vt:lpstr>Savon</vt:lpstr>
      <vt:lpstr>Баткен. Баткенская область.</vt:lpstr>
      <vt:lpstr>Карта Кыргызстана и Баткенской области</vt:lpstr>
      <vt:lpstr>Баткенская область</vt:lpstr>
      <vt:lpstr>Баткенская область</vt:lpstr>
      <vt:lpstr>Флаг Баткенской области</vt:lpstr>
      <vt:lpstr>Город Баткен</vt:lpstr>
      <vt:lpstr>Город Баткен</vt:lpstr>
      <vt:lpstr>Город Баткен</vt:lpstr>
      <vt:lpstr>Памятник погибшим войнам Баткенцам</vt:lpstr>
      <vt:lpstr>Презентация PowerPoint</vt:lpstr>
      <vt:lpstr>Достопримечательности  Баткенской области</vt:lpstr>
      <vt:lpstr>Сары-Тоо Баткенской области </vt:lpstr>
      <vt:lpstr>Презентация PowerPoint</vt:lpstr>
      <vt:lpstr>Самая низкая точка рельефа нашей страны находится в Баткене</vt:lpstr>
      <vt:lpstr>Более 530 ледников </vt:lpstr>
      <vt:lpstr>Баткенская сурьма — мировой эталон по чистоте </vt:lpstr>
      <vt:lpstr>Здесь растет редкий и красивый цветок  </vt:lpstr>
      <vt:lpstr>Воздушная дорога</vt:lpstr>
      <vt:lpstr>Сладкие гостинцы </vt:lpstr>
      <vt:lpstr>Карстовая пещера</vt:lpstr>
      <vt:lpstr>Пещера Кан-и-Гут </vt:lpstr>
      <vt:lpstr>Крепость Кан </vt:lpstr>
      <vt:lpstr>Ак-Суу - Каравшин (Азиатская Патагония) </vt:lpstr>
      <vt:lpstr>Дугоба </vt:lpstr>
      <vt:lpstr>Сох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Баткен. Баткенская область.</dc:title>
  <dc:creator>Пользователь</dc:creator>
  <cp:lastModifiedBy>Пользователь</cp:lastModifiedBy>
  <cp:revision>11</cp:revision>
  <dcterms:created xsi:type="dcterms:W3CDTF">2018-10-27T16:32:37Z</dcterms:created>
  <dcterms:modified xsi:type="dcterms:W3CDTF">2018-10-28T10:40:16Z</dcterms:modified>
</cp:coreProperties>
</file>