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68" r:id="rId5"/>
  </p:sldMasterIdLst>
  <p:notesMasterIdLst>
    <p:notesMasterId r:id="rId61"/>
  </p:notesMasterIdLst>
  <p:sldIdLst>
    <p:sldId id="256" r:id="rId6"/>
    <p:sldId id="495" r:id="rId7"/>
    <p:sldId id="497" r:id="rId8"/>
    <p:sldId id="501" r:id="rId9"/>
    <p:sldId id="498" r:id="rId10"/>
    <p:sldId id="500" r:id="rId11"/>
    <p:sldId id="503" r:id="rId12"/>
    <p:sldId id="305" r:id="rId13"/>
    <p:sldId id="271" r:id="rId14"/>
    <p:sldId id="263" r:id="rId15"/>
    <p:sldId id="264" r:id="rId16"/>
    <p:sldId id="268" r:id="rId17"/>
    <p:sldId id="262" r:id="rId18"/>
    <p:sldId id="270" r:id="rId19"/>
    <p:sldId id="336" r:id="rId20"/>
    <p:sldId id="348" r:id="rId21"/>
    <p:sldId id="344" r:id="rId22"/>
    <p:sldId id="352" r:id="rId23"/>
    <p:sldId id="354" r:id="rId24"/>
    <p:sldId id="356" r:id="rId25"/>
    <p:sldId id="504" r:id="rId26"/>
    <p:sldId id="505" r:id="rId27"/>
    <p:sldId id="506" r:id="rId28"/>
    <p:sldId id="507" r:id="rId29"/>
    <p:sldId id="511" r:id="rId30"/>
    <p:sldId id="512" r:id="rId31"/>
    <p:sldId id="274" r:id="rId32"/>
    <p:sldId id="366" r:id="rId33"/>
    <p:sldId id="367" r:id="rId34"/>
    <p:sldId id="462" r:id="rId35"/>
    <p:sldId id="373" r:id="rId36"/>
    <p:sldId id="458" r:id="rId37"/>
    <p:sldId id="470" r:id="rId38"/>
    <p:sldId id="273" r:id="rId39"/>
    <p:sldId id="309" r:id="rId40"/>
    <p:sldId id="310" r:id="rId41"/>
    <p:sldId id="416" r:id="rId42"/>
    <p:sldId id="481" r:id="rId43"/>
    <p:sldId id="482" r:id="rId44"/>
    <p:sldId id="483" r:id="rId45"/>
    <p:sldId id="484" r:id="rId46"/>
    <p:sldId id="486" r:id="rId47"/>
    <p:sldId id="487" r:id="rId48"/>
    <p:sldId id="485" r:id="rId49"/>
    <p:sldId id="407" r:id="rId50"/>
    <p:sldId id="408" r:id="rId51"/>
    <p:sldId id="412" r:id="rId52"/>
    <p:sldId id="488" r:id="rId53"/>
    <p:sldId id="489" r:id="rId54"/>
    <p:sldId id="490" r:id="rId55"/>
    <p:sldId id="491" r:id="rId56"/>
    <p:sldId id="492" r:id="rId57"/>
    <p:sldId id="493" r:id="rId58"/>
    <p:sldId id="494" r:id="rId59"/>
    <p:sldId id="410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CC0000"/>
    <a:srgbClr val="6C0000"/>
    <a:srgbClr val="7A0000"/>
    <a:srgbClr val="005000"/>
    <a:srgbClr val="194B32"/>
    <a:srgbClr val="006600"/>
    <a:srgbClr val="007A00"/>
    <a:srgbClr val="75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9" autoAdjust="0"/>
    <p:restoredTop sz="94660"/>
  </p:normalViewPr>
  <p:slideViewPr>
    <p:cSldViewPr>
      <p:cViewPr>
        <p:scale>
          <a:sx n="72" d="100"/>
          <a:sy n="72" d="100"/>
        </p:scale>
        <p:origin x="-5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560CF-7BB2-4B3C-89F2-F5712A3A0362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5C472-9DAB-4000-A7C0-F371F3BF0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41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5C472-9DAB-4000-A7C0-F371F3BF0DD5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94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5C472-9DAB-4000-A7C0-F371F3BF0DD5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94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9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5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0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0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4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3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6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79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2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2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6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5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8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3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3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5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8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8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4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6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2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1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6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6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8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9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7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6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223275"/>
            <a:ext cx="7020780" cy="16561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Экологическая викторина</a:t>
            </a:r>
            <a:b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448572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«Прощай, </a:t>
            </a:r>
            <a:endParaRPr lang="ru-RU" sz="7200" b="1" spc="50" dirty="0" smtClean="0">
              <a:ln w="11430"/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  <a:p>
            <a:pPr algn="ctr"/>
            <a:r>
              <a:rPr lang="ru-RU" sz="72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осень </a:t>
            </a:r>
            <a:r>
              <a:rPr lang="ru-RU" sz="72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золотая!» </a:t>
            </a:r>
            <a:endParaRPr lang="ru-RU" sz="7200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" y="585765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475656" y="692696"/>
            <a:ext cx="6912768" cy="7780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Осенняя загадка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4932040" y="3717032"/>
            <a:ext cx="3096344" cy="936104"/>
          </a:xfrm>
        </p:spPr>
        <p:txBody>
          <a:bodyPr/>
          <a:lstStyle/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ru-RU" sz="4800" b="1" dirty="0" smtClean="0">
                <a:solidFill>
                  <a:srgbClr val="FFC000"/>
                </a:solidFill>
                <a:cs typeface="Arial" pitchFamily="34" charset="0"/>
              </a:rPr>
              <a:t>Листопад</a:t>
            </a:r>
            <a:endParaRPr lang="ru-RU" altLang="ru-RU" sz="4800" b="1" dirty="0">
              <a:solidFill>
                <a:srgbClr val="FFC000"/>
              </a:solidFill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15616" y="1988840"/>
            <a:ext cx="5904656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27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27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Листья в воздухе кружатся,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27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Тихо на траву ложатся.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27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Сбрасывает листья сад —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27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Это просто... 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Осенняя загадка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527770"/>
            <a:ext cx="7653536" cy="4381947"/>
          </a:xfrm>
        </p:spPr>
        <p:txBody>
          <a:bodyPr/>
          <a:lstStyle/>
          <a:p>
            <a:pPr marL="0" lvl="0" indent="12700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 smtClean="0">
                <a:solidFill>
                  <a:srgbClr val="000000"/>
                </a:solidFill>
                <a:cs typeface="Arial" pitchFamily="34" charset="0"/>
              </a:rPr>
              <a:t>Ветер </a:t>
            </a: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тучу позовет,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Туча по небу плывет.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И поверх садов и рощ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Моросит холодный..</a:t>
            </a:r>
            <a:endParaRPr lang="ru-RU" altLang="ru-RU" b="1" dirty="0">
              <a:solidFill>
                <a:prstClr val="black"/>
              </a:solidFill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19616" y="3750131"/>
            <a:ext cx="21105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27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 dirty="0" smtClean="0">
                <a:solidFill>
                  <a:srgbClr val="FFC000"/>
                </a:solidFill>
                <a:cs typeface="Arial" pitchFamily="34" charset="0"/>
              </a:rPr>
              <a:t>Дождь</a:t>
            </a:r>
            <a:endParaRPr lang="ru-RU" altLang="ru-RU" sz="4800" b="1" dirty="0">
              <a:solidFill>
                <a:srgbClr val="FFC000"/>
              </a:solidFill>
              <a:cs typeface="Arial" pitchFamily="34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47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Осенняя загадка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772816"/>
            <a:ext cx="7653536" cy="4381947"/>
          </a:xfrm>
        </p:spPr>
        <p:txBody>
          <a:bodyPr/>
          <a:lstStyle/>
          <a:p>
            <a:pPr marL="0" lvl="0" indent="12700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 smtClean="0">
                <a:solidFill>
                  <a:srgbClr val="000000"/>
                </a:solidFill>
                <a:cs typeface="Arial" pitchFamily="34" charset="0"/>
              </a:rPr>
              <a:t>Стало </a:t>
            </a: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хмуро за окном,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Дождик просится к нам в дом.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В доме сухо, а снаружи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Появились </a:t>
            </a:r>
            <a:r>
              <a:rPr lang="ru-RU" altLang="ru-RU" b="1" dirty="0" smtClean="0">
                <a:solidFill>
                  <a:srgbClr val="000000"/>
                </a:solidFill>
                <a:cs typeface="Arial" pitchFamily="34" charset="0"/>
              </a:rPr>
              <a:t>всюду …</a:t>
            </a:r>
            <a:endParaRPr lang="ru-RU" altLang="ru-RU" b="1" dirty="0">
              <a:solidFill>
                <a:prstClr val="black"/>
              </a:solidFill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42791" y="3750131"/>
            <a:ext cx="18555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27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 dirty="0" smtClean="0">
                <a:solidFill>
                  <a:srgbClr val="FFC000"/>
                </a:solidFill>
                <a:cs typeface="Arial" pitchFamily="34" charset="0"/>
              </a:rPr>
              <a:t>Лужи</a:t>
            </a:r>
            <a:endParaRPr lang="ru-RU" altLang="ru-RU" sz="4800" b="1" dirty="0">
              <a:solidFill>
                <a:srgbClr val="FFC000"/>
              </a:solidFill>
              <a:cs typeface="Arial" pitchFamily="34" charset="0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835696" y="836712"/>
            <a:ext cx="6336704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Угадайте  загадки про осень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91680" y="1680216"/>
            <a:ext cx="648072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27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27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Листья с веток облетают,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27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Птицы к югу улетают.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27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«Что за время года?» — спросим.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27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Нам ответят: «Это...» 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3717032"/>
            <a:ext cx="6804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27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 dirty="0" smtClean="0">
                <a:solidFill>
                  <a:srgbClr val="FFC000"/>
                </a:solidFill>
                <a:cs typeface="Arial" pitchFamily="34" charset="0"/>
              </a:rPr>
              <a:t>Осень</a:t>
            </a:r>
            <a:endParaRPr lang="ru-RU" altLang="ru-RU" sz="4800" b="1" dirty="0">
              <a:solidFill>
                <a:srgbClr val="FFC000"/>
              </a:solidFill>
              <a:cs typeface="Arial" pitchFamily="34" charset="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5868541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Осенняя загадка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772816"/>
            <a:ext cx="7653536" cy="4381947"/>
          </a:xfrm>
        </p:spPr>
        <p:txBody>
          <a:bodyPr/>
          <a:lstStyle/>
          <a:p>
            <a:pPr marL="0" lvl="0" indent="12700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 smtClean="0">
                <a:solidFill>
                  <a:srgbClr val="000000"/>
                </a:solidFill>
                <a:cs typeface="Arial" pitchFamily="34" charset="0"/>
              </a:rPr>
              <a:t>Лето </a:t>
            </a: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кончилось, 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Пора снова в школу, детвора, 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К атласам и букварям. 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Что за месяц в гости к нам? </a:t>
            </a:r>
            <a:endParaRPr lang="ru-RU" altLang="ru-RU" b="1" dirty="0">
              <a:solidFill>
                <a:prstClr val="black"/>
              </a:solidFill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3857667"/>
            <a:ext cx="724416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500" b="1" dirty="0" smtClean="0">
                <a:solidFill>
                  <a:srgbClr val="FFC000"/>
                </a:solidFill>
                <a:cs typeface="Arial" pitchFamily="34" charset="0"/>
              </a:rPr>
              <a:t>Сентябрь</a:t>
            </a:r>
            <a:endParaRPr lang="ru-RU" altLang="ru-RU" sz="11500" b="1" dirty="0">
              <a:solidFill>
                <a:srgbClr val="FFC000"/>
              </a:solidFill>
              <a:cs typeface="Arial" pitchFamily="34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" y="5842578"/>
            <a:ext cx="28416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31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0812" y="1134142"/>
            <a:ext cx="7020780" cy="16561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Познавательный тест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780928"/>
            <a:ext cx="813690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7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«Осенний календарь» </a:t>
            </a:r>
            <a:endParaRPr lang="ru-RU" sz="5700" dirty="0">
              <a:solidFill>
                <a:prstClr val="black"/>
              </a:solidFill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416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1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13576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Познавательный </a:t>
            </a:r>
            <a:r>
              <a:rPr lang="ru-RU" sz="3200" b="1" dirty="0">
                <a:solidFill>
                  <a:srgbClr val="C00000"/>
                </a:solidFill>
              </a:rPr>
              <a:t>тест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>
                <a:solidFill>
                  <a:srgbClr val="FFC000"/>
                </a:solidFill>
              </a:rPr>
              <a:t>«</a:t>
            </a:r>
            <a:r>
              <a:rPr lang="ru-RU" sz="3200" b="1" dirty="0" smtClean="0">
                <a:solidFill>
                  <a:srgbClr val="FFC000"/>
                </a:solidFill>
              </a:rPr>
              <a:t>Осенний календарь»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/>
          <a:lstStyle/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1. </a:t>
            </a: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Какой праздник отмечается 27 сентября? 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А) День воспитателя;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Б) День учителя;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В) День знаний;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Г) День ребёнка.</a:t>
            </a:r>
            <a:endParaRPr lang="ru-RU" b="1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5358003"/>
            <a:ext cx="52982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400" b="1" dirty="0" smtClean="0">
                <a:solidFill>
                  <a:srgbClr val="FFC000"/>
                </a:solidFill>
                <a:latin typeface="Helvetica Neue"/>
              </a:rPr>
              <a:t>День воспитателя</a:t>
            </a:r>
            <a:endParaRPr lang="ru-RU" sz="4400" b="1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Администратор\Desktop\99803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686" y="2636912"/>
            <a:ext cx="4242396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" y="5877272"/>
            <a:ext cx="2835275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3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13576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Познавательный </a:t>
            </a:r>
            <a:r>
              <a:rPr lang="ru-RU" sz="3200" b="1" dirty="0">
                <a:solidFill>
                  <a:srgbClr val="C00000"/>
                </a:solidFill>
              </a:rPr>
              <a:t>тест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>
                <a:solidFill>
                  <a:srgbClr val="FFC000"/>
                </a:solidFill>
              </a:rPr>
              <a:t>«</a:t>
            </a:r>
            <a:r>
              <a:rPr lang="ru-RU" sz="3200" b="1" dirty="0" smtClean="0">
                <a:solidFill>
                  <a:srgbClr val="FFC000"/>
                </a:solidFill>
              </a:rPr>
              <a:t>Осенний календарь»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/>
          <a:lstStyle/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2. </a:t>
            </a: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Какие </a:t>
            </a:r>
            <a:r>
              <a:rPr lang="ru-RU" b="1" dirty="0">
                <a:solidFill>
                  <a:srgbClr val="000000"/>
                </a:solidFill>
                <a:latin typeface="Helvetica Neue"/>
              </a:rPr>
              <a:t>птицы </a:t>
            </a: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в октябре прилетают </a:t>
            </a:r>
            <a:r>
              <a:rPr lang="ru-RU" b="1" dirty="0">
                <a:solidFill>
                  <a:srgbClr val="000000"/>
                </a:solidFill>
                <a:latin typeface="Helvetica Neue"/>
              </a:rPr>
              <a:t>на юг первыми? </a:t>
            </a:r>
            <a:endParaRPr lang="ru-RU" b="1" dirty="0" smtClean="0">
              <a:solidFill>
                <a:srgbClr val="000000"/>
              </a:solidFill>
              <a:latin typeface="Helvetica Neue"/>
            </a:endParaRP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А) ласточки;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Б) грачи;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В) вороны;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Г) дятлы.</a:t>
            </a:r>
            <a:endParaRPr lang="ru-RU" b="1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04864"/>
            <a:ext cx="4760913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5373216"/>
            <a:ext cx="18018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400" b="1" dirty="0">
                <a:solidFill>
                  <a:srgbClr val="FFC000"/>
                </a:solidFill>
                <a:latin typeface="Helvetica Neue"/>
              </a:rPr>
              <a:t>Грачи</a:t>
            </a:r>
            <a:endParaRPr lang="ru-RU" sz="4400" b="1" dirty="0">
              <a:solidFill>
                <a:srgbClr val="FFC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2835275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70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13576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Познавательный тест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</a:rPr>
              <a:t>«Осенний календарь»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/>
          <a:lstStyle/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3. </a:t>
            </a: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Какие полезные ягоды собирают осенью после первых заморозков? 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А) облепиха;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Б) рябина;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В) голубика;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Г) брусника.</a:t>
            </a:r>
            <a:endParaRPr lang="ru-RU" b="1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5390659"/>
            <a:ext cx="2232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400" b="1" dirty="0" smtClean="0">
                <a:solidFill>
                  <a:srgbClr val="FFC000"/>
                </a:solidFill>
                <a:latin typeface="Helvetica Neue"/>
              </a:rPr>
              <a:t>Рябина</a:t>
            </a:r>
            <a:endParaRPr lang="ru-RU" sz="4400" b="1" dirty="0">
              <a:solidFill>
                <a:srgbClr val="FFC000"/>
              </a:solidFill>
            </a:endParaRPr>
          </a:p>
        </p:txBody>
      </p:sp>
      <p:pic>
        <p:nvPicPr>
          <p:cNvPr id="5122" name="Picture 2" descr="C:\Users\Администратор\Desktop\117680327_________________Ryabina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672" y="2460678"/>
            <a:ext cx="4643406" cy="356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75"/>
            <a:ext cx="28352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4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13576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Познавательный тест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</a:rPr>
              <a:t>«Осенний календарь»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4. </a:t>
            </a: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Какие садовые цветы </a:t>
            </a:r>
            <a:r>
              <a:rPr lang="ru-RU" b="1" dirty="0">
                <a:solidFill>
                  <a:srgbClr val="000000"/>
                </a:solidFill>
                <a:latin typeface="Helvetica Neue"/>
              </a:rPr>
              <a:t>продолжают </a:t>
            </a: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цвести осенью , </a:t>
            </a:r>
            <a:r>
              <a:rPr lang="ru-RU" b="1" dirty="0">
                <a:solidFill>
                  <a:srgbClr val="000000"/>
                </a:solidFill>
                <a:latin typeface="Helvetica Neue"/>
              </a:rPr>
              <a:t>пока не выпадет первый снег</a:t>
            </a: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? 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А) розы;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Б) хризантемы;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В) гладиолусы;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Г) ромашки.</a:t>
            </a:r>
            <a:endParaRPr lang="ru-RU" b="1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5412430"/>
            <a:ext cx="36627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400" b="1" dirty="0" smtClean="0">
                <a:solidFill>
                  <a:srgbClr val="FFC000"/>
                </a:solidFill>
                <a:latin typeface="Helvetica Neue"/>
              </a:rPr>
              <a:t>Хризантемы</a:t>
            </a:r>
            <a:endParaRPr lang="ru-RU" sz="4400" b="1" dirty="0">
              <a:solidFill>
                <a:srgbClr val="FFC000"/>
              </a:solidFill>
            </a:endParaRPr>
          </a:p>
        </p:txBody>
      </p:sp>
      <p:pic>
        <p:nvPicPr>
          <p:cNvPr id="4098" name="Picture 2" descr="C:\Users\Администратор\Desktop\104952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24" y="2708921"/>
            <a:ext cx="4531116" cy="343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75"/>
            <a:ext cx="28352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7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4098" y="1268760"/>
            <a:ext cx="7020780" cy="16561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Дидактическая игра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780928"/>
            <a:ext cx="8085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«Пословицы про осень» </a:t>
            </a:r>
            <a:endParaRPr lang="ru-RU" sz="5400" dirty="0">
              <a:solidFill>
                <a:prstClr val="black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7" y="5876925"/>
            <a:ext cx="28416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14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13576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Познавательный тест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</a:rPr>
              <a:t>«Осенний календарь»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5. </a:t>
            </a: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У какого дерева </a:t>
            </a:r>
            <a:r>
              <a:rPr lang="ru-RU" b="1" dirty="0">
                <a:solidFill>
                  <a:srgbClr val="000000"/>
                </a:solidFill>
                <a:latin typeface="Helvetica Neue"/>
              </a:rPr>
              <a:t>листья осенью становятся </a:t>
            </a: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красными? 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А) осина;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Б) берёза;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В) дуб;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Г) тополь.</a:t>
            </a:r>
            <a:endParaRPr lang="ru-RU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5414660"/>
            <a:ext cx="19399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400" b="1" dirty="0" smtClean="0">
                <a:solidFill>
                  <a:srgbClr val="FFC000"/>
                </a:solidFill>
                <a:latin typeface="Helvetica Neue"/>
              </a:rPr>
              <a:t>Осина</a:t>
            </a:r>
            <a:endParaRPr lang="ru-RU" sz="4400" b="1" dirty="0">
              <a:solidFill>
                <a:srgbClr val="FFC000"/>
              </a:solidFill>
            </a:endParaRPr>
          </a:p>
        </p:txBody>
      </p:sp>
      <p:pic>
        <p:nvPicPr>
          <p:cNvPr id="7173" name="Picture 5" descr="C:\Users\Администратор\Desktop\cliparts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774367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75"/>
            <a:ext cx="28352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4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5710" y="1268760"/>
            <a:ext cx="7020780" cy="144016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Дидактическая игра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3176" y="2708920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«Съедобные грибы» </a:t>
            </a:r>
            <a:endParaRPr lang="ru-RU" sz="5400" dirty="0">
              <a:solidFill>
                <a:prstClr val="black"/>
              </a:solidFill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" y="585157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7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C0000"/>
                </a:solidFill>
                <a:ea typeface="Calibri"/>
              </a:rPr>
              <a:t>Задание:</a:t>
            </a:r>
            <a:r>
              <a:rPr lang="ru-RU" sz="3200" b="1" dirty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назвать зашифрованный </a:t>
            </a:r>
            <a:br>
              <a:rPr lang="ru-RU" sz="3200" b="1" dirty="0" smtClean="0">
                <a:solidFill>
                  <a:srgbClr val="FFC000"/>
                </a:solidFill>
                <a:ea typeface="Calibri"/>
              </a:rPr>
            </a:b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съедобный гриб</a:t>
            </a:r>
            <a: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  <a:t/>
            </a:r>
            <a:b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600201"/>
            <a:ext cx="6048672" cy="1612776"/>
          </a:xfrm>
        </p:spPr>
        <p:txBody>
          <a:bodyPr/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8000" b="1" dirty="0">
                <a:solidFill>
                  <a:srgbClr val="63891F">
                    <a:lumMod val="75000"/>
                  </a:srgbClr>
                </a:solidFill>
                <a:ea typeface="Calibri"/>
              </a:rPr>
              <a:t>ДУЗГЬР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3645024"/>
            <a:ext cx="4040786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000" b="1" dirty="0">
                <a:solidFill>
                  <a:srgbClr val="002060"/>
                </a:solidFill>
                <a:ea typeface="Calibri"/>
              </a:rPr>
              <a:t>ГРУЗДЬ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12976"/>
            <a:ext cx="3951287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46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074" y="3140968"/>
            <a:ext cx="3045343" cy="322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600201"/>
            <a:ext cx="6048672" cy="1612776"/>
          </a:xfrm>
        </p:spPr>
        <p:txBody>
          <a:bodyPr>
            <a:normAutofit fontScale="92500"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8000" b="1" dirty="0" smtClean="0">
                <a:solidFill>
                  <a:srgbClr val="63891F">
                    <a:lumMod val="75000"/>
                  </a:srgbClr>
                </a:solidFill>
                <a:ea typeface="Calibri"/>
              </a:rPr>
              <a:t>ЛЁМАСКОН</a:t>
            </a:r>
            <a:endParaRPr lang="ru-RU" sz="8000" b="1" dirty="0">
              <a:solidFill>
                <a:srgbClr val="63891F">
                  <a:lumMod val="75000"/>
                </a:srgbClr>
              </a:solidFill>
              <a:ea typeface="Calibri"/>
            </a:endParaRPr>
          </a:p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endParaRPr lang="ru-RU" sz="8000" b="1" dirty="0">
              <a:solidFill>
                <a:srgbClr val="63891F">
                  <a:lumMod val="75000"/>
                </a:srgbClr>
              </a:solidFill>
              <a:ea typeface="Calibri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7683" y="3639951"/>
            <a:ext cx="5730991" cy="12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7200" b="1" dirty="0" smtClean="0">
                <a:solidFill>
                  <a:srgbClr val="002060"/>
                </a:solidFill>
                <a:ea typeface="Calibri"/>
              </a:rPr>
              <a:t>МАСЛЁНОК</a:t>
            </a:r>
            <a:endParaRPr lang="ru-RU" sz="7200" b="1" dirty="0">
              <a:solidFill>
                <a:srgbClr val="002060"/>
              </a:solidFill>
              <a:ea typeface="Calibri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32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600201"/>
            <a:ext cx="6048672" cy="1612776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8000" b="1" dirty="0" smtClean="0">
                <a:solidFill>
                  <a:srgbClr val="63891F">
                    <a:lumMod val="75000"/>
                  </a:srgbClr>
                </a:solidFill>
                <a:ea typeface="Calibri"/>
              </a:rPr>
              <a:t>КАСИЛИЧ</a:t>
            </a:r>
            <a:endParaRPr lang="ru-RU" sz="8000" b="1" dirty="0">
              <a:solidFill>
                <a:srgbClr val="63891F">
                  <a:lumMod val="75000"/>
                </a:srgbClr>
              </a:solidFill>
              <a:ea typeface="Calibri"/>
            </a:endParaRPr>
          </a:p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endParaRPr lang="ru-RU" sz="8000" b="1" dirty="0">
              <a:solidFill>
                <a:srgbClr val="63891F">
                  <a:lumMod val="75000"/>
                </a:srgbClr>
              </a:solidFill>
              <a:ea typeface="Calibri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5881" y="3645024"/>
            <a:ext cx="5524269" cy="1394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000" b="1" dirty="0" smtClean="0">
                <a:solidFill>
                  <a:srgbClr val="002060"/>
                </a:solidFill>
                <a:ea typeface="Calibri"/>
              </a:rPr>
              <a:t>ЛИСИЧКА</a:t>
            </a:r>
            <a:endParaRPr lang="ru-RU" sz="8000" b="1" dirty="0">
              <a:solidFill>
                <a:srgbClr val="002060"/>
              </a:solidFill>
              <a:ea typeface="Calibri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68960"/>
            <a:ext cx="3395663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3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600201"/>
            <a:ext cx="6048672" cy="1612776"/>
          </a:xfrm>
        </p:spPr>
        <p:txBody>
          <a:bodyPr>
            <a:normAutofit fontScale="92500"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8000" b="1" dirty="0" smtClean="0">
                <a:solidFill>
                  <a:srgbClr val="63891F">
                    <a:lumMod val="75000"/>
                  </a:srgbClr>
                </a:solidFill>
                <a:ea typeface="Calibri"/>
              </a:rPr>
              <a:t>КАЖЕРОСЫ</a:t>
            </a:r>
            <a:endParaRPr lang="ru-RU" sz="8000" b="1" dirty="0">
              <a:solidFill>
                <a:srgbClr val="63891F">
                  <a:lumMod val="75000"/>
                </a:srgbClr>
              </a:solidFill>
              <a:ea typeface="Calibri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645023"/>
            <a:ext cx="5902000" cy="12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7200" b="1" dirty="0" smtClean="0">
                <a:solidFill>
                  <a:srgbClr val="002060"/>
                </a:solidFill>
                <a:ea typeface="Calibri"/>
              </a:rPr>
              <a:t>СЫРОЕЖКА</a:t>
            </a:r>
            <a:endParaRPr lang="ru-RU" sz="7200" b="1" dirty="0">
              <a:solidFill>
                <a:srgbClr val="002060"/>
              </a:solidFill>
              <a:ea typeface="Calibri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08920"/>
            <a:ext cx="3170237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27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600201"/>
            <a:ext cx="6048672" cy="1612776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8000" b="1" dirty="0" smtClean="0">
                <a:solidFill>
                  <a:srgbClr val="63891F">
                    <a:lumMod val="75000"/>
                  </a:srgbClr>
                </a:solidFill>
                <a:ea typeface="Calibri"/>
              </a:rPr>
              <a:t>КИРЫЖ</a:t>
            </a:r>
            <a:endParaRPr lang="ru-RU" sz="8000" b="1" dirty="0">
              <a:solidFill>
                <a:srgbClr val="63891F">
                  <a:lumMod val="75000"/>
                </a:srgbClr>
              </a:solidFill>
              <a:ea typeface="Calibri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20558" y="3645024"/>
            <a:ext cx="4374917" cy="1394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000" b="1" dirty="0" smtClean="0">
                <a:solidFill>
                  <a:srgbClr val="002060"/>
                </a:solidFill>
                <a:ea typeface="Calibri"/>
              </a:rPr>
              <a:t>РЫЖИК</a:t>
            </a:r>
            <a:endParaRPr lang="ru-RU" sz="8000" b="1" dirty="0">
              <a:solidFill>
                <a:srgbClr val="002060"/>
              </a:solidFill>
              <a:ea typeface="Calibri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85040"/>
            <a:ext cx="437197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21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Осенняя загадка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772816"/>
            <a:ext cx="7653536" cy="4381947"/>
          </a:xfrm>
        </p:spPr>
        <p:txBody>
          <a:bodyPr/>
          <a:lstStyle/>
          <a:p>
            <a:pPr marL="0" lvl="0" indent="12700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 smtClean="0">
                <a:solidFill>
                  <a:srgbClr val="000000"/>
                </a:solidFill>
                <a:cs typeface="Arial" pitchFamily="34" charset="0"/>
              </a:rPr>
              <a:t>Листья </a:t>
            </a: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клёна пожелтели, 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Зеленеют сосны, ели, 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Ветер, дождь, по речке рябь. 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Это к нам пришел ... </a:t>
            </a:r>
            <a:r>
              <a:rPr lang="ru-RU" altLang="ru-RU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ru-RU" altLang="ru-RU" b="1" dirty="0">
              <a:solidFill>
                <a:prstClr val="black"/>
              </a:solidFill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85122" y="3861048"/>
            <a:ext cx="685540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500" b="1" dirty="0" smtClean="0">
                <a:solidFill>
                  <a:srgbClr val="FFC000"/>
                </a:solidFill>
                <a:cs typeface="Arial" pitchFamily="34" charset="0"/>
              </a:rPr>
              <a:t>Октябрь</a:t>
            </a:r>
            <a:endParaRPr lang="ru-RU" altLang="ru-RU" sz="11500" b="1" dirty="0">
              <a:solidFill>
                <a:srgbClr val="FFC000"/>
              </a:solidFill>
              <a:cs typeface="Arial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416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44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80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7" descr="C:\Users\Администратор\Desktop\20150504203809-7796b9d3-m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21" y="743067"/>
            <a:ext cx="4346650" cy="282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5710" y="1268760"/>
            <a:ext cx="7020780" cy="144016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Дидактическая игра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3176" y="2852936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«Зимующие </a:t>
            </a:r>
            <a:r>
              <a:rPr lang="ru-RU" sz="54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перелётные </a:t>
            </a:r>
            <a:r>
              <a:rPr lang="ru-RU" sz="54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птицы» </a:t>
            </a:r>
            <a:endParaRPr lang="ru-RU" sz="5400" dirty="0">
              <a:solidFill>
                <a:prstClr val="black"/>
              </a:solidFill>
            </a:endParaRPr>
          </a:p>
        </p:txBody>
      </p:sp>
      <p:pic>
        <p:nvPicPr>
          <p:cNvPr id="37891" name="Picture 3" descr="C:\Users\Администратор\Desktop\1143515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6556" flipH="1">
            <a:off x="4227982" y="4246263"/>
            <a:ext cx="2578232" cy="193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Администратор\Desktop\1058420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58102"/>
            <a:ext cx="3096344" cy="161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Это зимующая птица … 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5393" y="5013176"/>
            <a:ext cx="32303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Ворона</a:t>
            </a:r>
            <a:endParaRPr kumimoji="0" lang="ru-RU" sz="7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1043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3"/>
            <a:ext cx="5370455" cy="385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98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836712"/>
            <a:ext cx="8229600" cy="1143000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40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</a:rPr>
              <a:t>Пословица про осень</a:t>
            </a:r>
            <a:r>
              <a:rPr lang="ru-RU" sz="4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</a:rPr>
              <a:t/>
            </a:r>
            <a:br>
              <a:rPr lang="ru-RU" sz="4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</a:rPr>
            </a:b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16832"/>
            <a:ext cx="8039236" cy="1540768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4400" b="1" dirty="0" smtClean="0">
                <a:ln w="1905"/>
                <a:solidFill>
                  <a:srgbClr val="F90B0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 smtClean="0">
                <a:ln w="1905"/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</a:t>
            </a:r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Осень </a:t>
            </a:r>
            <a:r>
              <a:rPr lang="ru-RU" sz="4400" b="1" dirty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идёт и за собою </a:t>
            </a:r>
          </a:p>
          <a:p>
            <a:pPr marL="0" lvl="0" indent="0">
              <a:buNone/>
            </a:pPr>
            <a:r>
              <a:rPr lang="ru-RU" sz="1800" b="1" u="sng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800" b="1" u="sng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</a:t>
            </a:r>
            <a:r>
              <a:rPr lang="ru-RU" sz="1800" b="1" u="sng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ru-RU" sz="44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ведёт .</a:t>
            </a:r>
            <a:endParaRPr lang="ru-RU" sz="4400" b="1" dirty="0">
              <a:ln w="1905"/>
              <a:solidFill>
                <a:srgbClr val="6C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789040"/>
            <a:ext cx="7344816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(дождь, урожай, снег)</a:t>
            </a:r>
            <a:endParaRPr lang="ru-RU" sz="4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spcBef>
                <a:spcPct val="20000"/>
              </a:spcBef>
            </a:pPr>
            <a:endParaRPr lang="ru-RU" sz="4400" b="1" dirty="0">
              <a:ln w="1905"/>
              <a:solidFill>
                <a:srgbClr val="6C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" y="5876925"/>
            <a:ext cx="28416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02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5029805"/>
            <a:ext cx="22669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Грач</a:t>
            </a:r>
            <a:endParaRPr lang="ru-RU" sz="7200" kern="0" dirty="0">
              <a:solidFill>
                <a:prstClr val="black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8333" y="620688"/>
            <a:ext cx="7200800" cy="14310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5400" b="1" dirty="0" smtClean="0">
                <a:solidFill>
                  <a:srgbClr val="C00000"/>
                </a:solidFill>
                <a:ea typeface="+mn-ea"/>
              </a:rPr>
              <a:t> </a:t>
            </a:r>
            <a:r>
              <a:rPr lang="ru-RU" sz="5400" dirty="0">
                <a:solidFill>
                  <a:prstClr val="black"/>
                </a:solidFill>
                <a:ea typeface="+mn-ea"/>
              </a:rPr>
              <a:t/>
            </a:r>
            <a:br>
              <a:rPr lang="ru-RU" sz="5400" dirty="0">
                <a:solidFill>
                  <a:prstClr val="black"/>
                </a:solidFill>
                <a:ea typeface="+mn-ea"/>
              </a:rPr>
            </a:br>
            <a:r>
              <a:rPr lang="ru-RU" sz="4800" b="1" dirty="0">
                <a:solidFill>
                  <a:srgbClr val="C00000"/>
                </a:solidFill>
              </a:rPr>
              <a:t>Это </a:t>
            </a:r>
            <a:r>
              <a:rPr lang="ru-RU" sz="4800" b="1" dirty="0" smtClean="0">
                <a:solidFill>
                  <a:srgbClr val="C00000"/>
                </a:solidFill>
              </a:rPr>
              <a:t>перелётная </a:t>
            </a:r>
            <a:r>
              <a:rPr lang="ru-RU" sz="4800" b="1" dirty="0">
                <a:solidFill>
                  <a:srgbClr val="C00000"/>
                </a:solidFill>
              </a:rPr>
              <a:t>птица … </a:t>
            </a:r>
            <a:r>
              <a:rPr lang="ru-RU" sz="4800" dirty="0">
                <a:solidFill>
                  <a:prstClr val="black"/>
                </a:solidFill>
              </a:rPr>
              <a:t/>
            </a:r>
            <a:br>
              <a:rPr lang="ru-RU" sz="4800" dirty="0">
                <a:solidFill>
                  <a:prstClr val="black"/>
                </a:solidFill>
              </a:rPr>
            </a:br>
            <a:r>
              <a:rPr lang="ru-RU" sz="7200" b="1" kern="0" dirty="0">
                <a:solidFill>
                  <a:srgbClr val="C00000"/>
                </a:solidFill>
                <a:ea typeface="+mn-ea"/>
              </a:rPr>
              <a:t/>
            </a:r>
            <a:br>
              <a:rPr lang="ru-RU" sz="7200" b="1" kern="0" dirty="0">
                <a:solidFill>
                  <a:srgbClr val="C00000"/>
                </a:solidFill>
                <a:ea typeface="+mn-ea"/>
              </a:rPr>
            </a:br>
            <a:endParaRPr lang="ru-RU" sz="5400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578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Администратор\Desktop\z2qc7qrbYGiYKAabO2RvYizTno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65213"/>
            <a:ext cx="3034308" cy="214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esktop\91413602_kaagard_fixmeupdoc__doctor2b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17180"/>
            <a:ext cx="1930227" cy="382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94688" y="2276872"/>
            <a:ext cx="24913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9600" b="1" dirty="0" smtClean="0">
                <a:solidFill>
                  <a:srgbClr val="8A0000"/>
                </a:solidFill>
              </a:rPr>
              <a:t>В=Г</a:t>
            </a:r>
            <a:endParaRPr lang="ru-RU" sz="9600" b="1" dirty="0">
              <a:solidFill>
                <a:srgbClr val="8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19888" y="5013176"/>
            <a:ext cx="27013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Дятел</a:t>
            </a:r>
            <a:endParaRPr lang="ru-RU" sz="7200" kern="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692695"/>
            <a:ext cx="6496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Это зимующая птица … </a:t>
            </a:r>
            <a:endParaRPr lang="ru-RU" sz="4400" dirty="0">
              <a:solidFill>
                <a:prstClr val="black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6"/>
          <a:stretch/>
        </p:blipFill>
        <p:spPr bwMode="auto">
          <a:xfrm>
            <a:off x="2051719" y="1484718"/>
            <a:ext cx="5070075" cy="381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3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81041" y="5013175"/>
            <a:ext cx="2247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Аист</a:t>
            </a:r>
            <a:endParaRPr lang="ru-RU" sz="7200" kern="0" dirty="0">
              <a:solidFill>
                <a:prstClr val="black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2357" y="620688"/>
            <a:ext cx="7559543" cy="1080119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4800" b="1" dirty="0">
                <a:solidFill>
                  <a:srgbClr val="C00000"/>
                </a:solidFill>
              </a:rPr>
              <a:t>Это перелётная птица … </a:t>
            </a:r>
            <a:endParaRPr lang="ru-RU" sz="3600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578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39534" y="1916831"/>
            <a:ext cx="4924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7200" b="1" kern="0" dirty="0" smtClean="0">
                <a:solidFill>
                  <a:srgbClr val="C00000"/>
                </a:solidFill>
              </a:rPr>
              <a:t>ʽ</a:t>
            </a:r>
            <a:endParaRPr lang="ru-RU" sz="7200" b="1" kern="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Администратор\Desktop\eyoApyCYVK_ERRaWDKX0wLAI9Ro@776x9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419" y="2688773"/>
            <a:ext cx="2885724" cy="364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7" t="13091" r="11063" b="21025"/>
          <a:stretch/>
        </p:blipFill>
        <p:spPr bwMode="auto">
          <a:xfrm>
            <a:off x="2381041" y="1381596"/>
            <a:ext cx="3600400" cy="323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87624" y="1628800"/>
            <a:ext cx="1944216" cy="2160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9600" b="1" dirty="0" smtClean="0">
                <a:solidFill>
                  <a:srgbClr val="8A0000"/>
                </a:solidFill>
              </a:rPr>
              <a:t>А</a:t>
            </a:r>
            <a:endParaRPr lang="ru-RU" sz="9600" b="1" dirty="0">
              <a:solidFill>
                <a:srgbClr val="8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96509" y="5013176"/>
            <a:ext cx="37481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Снегирь</a:t>
            </a:r>
            <a:endParaRPr lang="ru-RU" sz="7200" kern="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692695"/>
            <a:ext cx="6496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Это зимующая птица … </a:t>
            </a:r>
            <a:endParaRPr lang="ru-RU" sz="4400" dirty="0">
              <a:solidFill>
                <a:prstClr val="black"/>
              </a:solidFill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" y="5876925"/>
            <a:ext cx="28416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62136"/>
            <a:ext cx="5322168" cy="377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9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Осенняя загадка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772816"/>
            <a:ext cx="7653536" cy="4381947"/>
          </a:xfrm>
        </p:spPr>
        <p:txBody>
          <a:bodyPr/>
          <a:lstStyle/>
          <a:p>
            <a:pPr marL="0" lvl="0" indent="12700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 smtClean="0">
                <a:solidFill>
                  <a:srgbClr val="000000"/>
                </a:solidFill>
                <a:cs typeface="Arial" pitchFamily="34" charset="0"/>
              </a:rPr>
              <a:t>Месяц </a:t>
            </a: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отгадай скорей: 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Он длиною в тридцать дней 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(часто эти дни с дождём), 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А идёт за октябрем. </a:t>
            </a:r>
            <a:r>
              <a:rPr lang="ru-RU" altLang="ru-RU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ru-RU" altLang="ru-RU" b="1" dirty="0">
              <a:solidFill>
                <a:prstClr val="black"/>
              </a:solidFill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3988514"/>
            <a:ext cx="590465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500" b="1" dirty="0" smtClean="0">
                <a:solidFill>
                  <a:srgbClr val="FFC000"/>
                </a:solidFill>
                <a:cs typeface="Arial" pitchFamily="34" charset="0"/>
              </a:rPr>
              <a:t>Ноябрь</a:t>
            </a:r>
            <a:endParaRPr lang="ru-RU" altLang="ru-RU" sz="11500" b="1" dirty="0">
              <a:solidFill>
                <a:srgbClr val="FFC000"/>
              </a:solidFill>
              <a:cs typeface="Arial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" y="5876925"/>
            <a:ext cx="28416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82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5710" y="1268760"/>
            <a:ext cx="7020780" cy="16561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Дидактическая игра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78092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«Витаминный сканворд» </a:t>
            </a:r>
            <a:endParaRPr lang="ru-RU" sz="4800" dirty="0">
              <a:solidFill>
                <a:prstClr val="black"/>
              </a:solidFill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" y="585596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8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797552" cy="86409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C0000"/>
                </a:solidFill>
                <a:ea typeface="Calibri"/>
              </a:rPr>
              <a:t>Задание:</a:t>
            </a:r>
            <a:r>
              <a:rPr lang="ru-RU" sz="3200" b="1" dirty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разгадать сканворд о витаминах</a:t>
            </a:r>
            <a: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  <a:t/>
            </a:r>
            <a:b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</a:b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7108272"/>
              </p:ext>
            </p:extLst>
          </p:nvPr>
        </p:nvGraphicFramePr>
        <p:xfrm>
          <a:off x="1647258" y="1700808"/>
          <a:ext cx="6113337" cy="3960440"/>
        </p:xfrm>
        <a:graphic>
          <a:graphicData uri="http://schemas.openxmlformats.org/drawingml/2006/table">
            <a:tbl>
              <a:tblPr firstRow="1" firstCol="1" bandRow="1"/>
              <a:tblGrid>
                <a:gridCol w="555147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</a:tblGrid>
              <a:tr h="49505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1.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2.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3.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4.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5.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6.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7.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8.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19672" y="26030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1740156" cy="80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81" y="3883353"/>
            <a:ext cx="1297411" cy="81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233" y="2579451"/>
            <a:ext cx="1368152" cy="125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30" y="3086552"/>
            <a:ext cx="1502301" cy="111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98" y="5053348"/>
            <a:ext cx="1473385" cy="122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97323"/>
            <a:ext cx="615396" cy="71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0" y="3697025"/>
            <a:ext cx="1447489" cy="146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Администратор\Desktop\1494015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2037625"/>
            <a:ext cx="1080030" cy="92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31" y="1484784"/>
            <a:ext cx="407437" cy="68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5" y="2040127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89" y="296027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02" y="4143545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594" y="554132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4804398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55" y="3373981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51" y="5145710"/>
            <a:ext cx="4016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4046" y="17987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1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997" y="23142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2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5448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rgbClr val="CC0000"/>
                </a:solidFill>
              </a:rPr>
              <a:t>3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34059" y="364290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rgbClr val="CC0000"/>
                </a:solidFill>
              </a:rPr>
              <a:t>4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58959" y="442108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rgbClr val="CC0000"/>
                </a:solidFill>
              </a:rPr>
              <a:t>5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2426" y="511769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rgbClr val="CC0000"/>
                </a:solidFill>
              </a:rPr>
              <a:t>6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18117" y="545900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rgbClr val="CC0000"/>
                </a:solidFill>
              </a:rPr>
              <a:t>7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62310" y="582833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rgbClr val="CC0000"/>
                </a:solidFill>
              </a:rPr>
              <a:t>8</a:t>
            </a:r>
            <a:endParaRPr lang="ru-RU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030988"/>
              </p:ext>
            </p:extLst>
          </p:nvPr>
        </p:nvGraphicFramePr>
        <p:xfrm>
          <a:off x="1647258" y="1700808"/>
          <a:ext cx="6669156" cy="3960440"/>
        </p:xfrm>
        <a:graphic>
          <a:graphicData uri="http://schemas.openxmlformats.org/drawingml/2006/table">
            <a:tbl>
              <a:tblPr firstRow="1" firstCol="1" bandRow="1"/>
              <a:tblGrid>
                <a:gridCol w="555147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</a:tblGrid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19672" y="26030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1740156" cy="80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81" y="3883353"/>
            <a:ext cx="1297411" cy="81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233" y="2579451"/>
            <a:ext cx="1368152" cy="125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68" y="3244334"/>
            <a:ext cx="1295182" cy="95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98" y="5053348"/>
            <a:ext cx="1473385" cy="122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97323"/>
            <a:ext cx="615396" cy="71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1" y="3963768"/>
            <a:ext cx="1183062" cy="119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Администратор\Desktop\1494015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2037625"/>
            <a:ext cx="1080030" cy="92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31" y="1484784"/>
            <a:ext cx="407437" cy="68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5" y="2040127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89" y="296027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02" y="4143545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594" y="554132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4804398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57" y="3460920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51" y="5145710"/>
            <a:ext cx="4016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4046" y="17987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1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997" y="23142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2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5448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3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0353" y="375609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4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58959" y="442108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5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2426" y="511769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6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18117" y="545900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7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62310" y="582833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8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34817" y="764704"/>
            <a:ext cx="4130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C0000"/>
                </a:solidFill>
                <a:ea typeface="Calibri"/>
              </a:rPr>
              <a:t>Сканворд</a:t>
            </a:r>
            <a:r>
              <a:rPr lang="ru-RU" sz="3200" b="1" dirty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>
                <a:solidFill>
                  <a:srgbClr val="FFC000"/>
                </a:solidFill>
                <a:ea typeface="Calibri"/>
              </a:rPr>
              <a:t>с ответами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5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838540"/>
              </p:ext>
            </p:extLst>
          </p:nvPr>
        </p:nvGraphicFramePr>
        <p:xfrm>
          <a:off x="1647258" y="1700808"/>
          <a:ext cx="6669156" cy="3960440"/>
        </p:xfrm>
        <a:graphic>
          <a:graphicData uri="http://schemas.openxmlformats.org/drawingml/2006/table">
            <a:tbl>
              <a:tblPr firstRow="1" firstCol="1" bandRow="1"/>
              <a:tblGrid>
                <a:gridCol w="555147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</a:tblGrid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19672" y="26030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1740156" cy="80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81" y="3883353"/>
            <a:ext cx="1297411" cy="81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233" y="2579451"/>
            <a:ext cx="1368152" cy="125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13653"/>
            <a:ext cx="1295182" cy="95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98" y="5053348"/>
            <a:ext cx="1473385" cy="122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97323"/>
            <a:ext cx="615396" cy="71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1" y="3963768"/>
            <a:ext cx="1183062" cy="119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Администратор\Desktop\1494015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2037625"/>
            <a:ext cx="1080030" cy="92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31" y="1484784"/>
            <a:ext cx="407437" cy="68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5" y="2040127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89" y="296027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02" y="4143545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594" y="554132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4804398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57" y="3460920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51" y="5145710"/>
            <a:ext cx="4016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4046" y="17987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1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997" y="23142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2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5448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3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0353" y="375609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4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58959" y="442108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5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2426" y="511769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6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18117" y="545900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7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62310" y="582833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8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34817" y="764704"/>
            <a:ext cx="4130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C0000"/>
                </a:solidFill>
                <a:ea typeface="Calibri"/>
              </a:rPr>
              <a:t>Сканворд</a:t>
            </a:r>
            <a:r>
              <a:rPr lang="ru-RU" sz="3200" b="1" dirty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>
                <a:solidFill>
                  <a:srgbClr val="FFC000"/>
                </a:solidFill>
                <a:ea typeface="Calibri"/>
              </a:rPr>
              <a:t>с ответами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41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235428"/>
              </p:ext>
            </p:extLst>
          </p:nvPr>
        </p:nvGraphicFramePr>
        <p:xfrm>
          <a:off x="1647258" y="1700808"/>
          <a:ext cx="6669156" cy="3960440"/>
        </p:xfrm>
        <a:graphic>
          <a:graphicData uri="http://schemas.openxmlformats.org/drawingml/2006/table">
            <a:tbl>
              <a:tblPr firstRow="1" firstCol="1" bandRow="1"/>
              <a:tblGrid>
                <a:gridCol w="555147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</a:tblGrid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19672" y="26030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1740156" cy="80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81" y="3883353"/>
            <a:ext cx="1297411" cy="81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233" y="2579451"/>
            <a:ext cx="1368152" cy="125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13653"/>
            <a:ext cx="1295182" cy="95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98" y="5053348"/>
            <a:ext cx="1473385" cy="122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97323"/>
            <a:ext cx="615396" cy="71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1" y="3963768"/>
            <a:ext cx="1183062" cy="119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Администратор\Desktop\1494015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2037625"/>
            <a:ext cx="1080030" cy="92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31" y="1484784"/>
            <a:ext cx="407437" cy="68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5" y="2040127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89" y="296027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02" y="4143545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594" y="554132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4804398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57" y="3460920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51" y="5145710"/>
            <a:ext cx="4016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4046" y="17987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1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997" y="23142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2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5448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3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0353" y="375609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4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58959" y="442108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5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2426" y="511769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6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18117" y="545900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7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62310" y="582833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8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34817" y="764704"/>
            <a:ext cx="4130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C0000"/>
                </a:solidFill>
                <a:ea typeface="Calibri"/>
              </a:rPr>
              <a:t>Сканворд</a:t>
            </a:r>
            <a:r>
              <a:rPr lang="ru-RU" sz="3200" b="1" dirty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>
                <a:solidFill>
                  <a:srgbClr val="FFC000"/>
                </a:solidFill>
                <a:ea typeface="Calibri"/>
              </a:rPr>
              <a:t>с ответами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51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836712"/>
            <a:ext cx="8229600" cy="1143000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40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</a:rPr>
              <a:t>Пословица про осень</a:t>
            </a:r>
            <a:r>
              <a:rPr lang="ru-RU" sz="4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</a:rPr>
              <a:t/>
            </a:r>
            <a:br>
              <a:rPr lang="ru-RU" sz="4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</a:rPr>
            </a:b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16832"/>
            <a:ext cx="8039236" cy="154076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4400" b="1" dirty="0" smtClean="0">
                <a:ln w="1905"/>
                <a:solidFill>
                  <a:srgbClr val="F90B0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 smtClean="0">
                <a:ln w="1905"/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</a:t>
            </a:r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sz="4400" b="1" dirty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сентябре </a:t>
            </a:r>
            <a:r>
              <a:rPr lang="ru-RU" sz="1800" b="1" u="sng" dirty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800" b="1" u="sng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</a:t>
            </a:r>
            <a:r>
              <a:rPr lang="ru-RU" sz="44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кафтаном тянется</a:t>
            </a:r>
            <a:r>
              <a:rPr lang="ru-RU" sz="44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4400" b="1" dirty="0">
              <a:ln w="1905"/>
              <a:solidFill>
                <a:srgbClr val="6C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789040"/>
            <a:ext cx="7704856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(шуба, шапка, валенки)</a:t>
            </a:r>
            <a:endParaRPr lang="ru-RU" sz="4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spcBef>
                <a:spcPct val="20000"/>
              </a:spcBef>
            </a:pPr>
            <a:endParaRPr lang="ru-RU" sz="4400" b="1" dirty="0">
              <a:ln w="1905"/>
              <a:solidFill>
                <a:srgbClr val="6C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5965"/>
            <a:ext cx="28416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55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067329"/>
              </p:ext>
            </p:extLst>
          </p:nvPr>
        </p:nvGraphicFramePr>
        <p:xfrm>
          <a:off x="1647258" y="1700808"/>
          <a:ext cx="6669156" cy="3960440"/>
        </p:xfrm>
        <a:graphic>
          <a:graphicData uri="http://schemas.openxmlformats.org/drawingml/2006/table">
            <a:tbl>
              <a:tblPr firstRow="1" firstCol="1" bandRow="1"/>
              <a:tblGrid>
                <a:gridCol w="555147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</a:tblGrid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19672" y="26030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1740156" cy="80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81" y="3883353"/>
            <a:ext cx="1297411" cy="81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233" y="2579451"/>
            <a:ext cx="1368152" cy="125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13653"/>
            <a:ext cx="1295182" cy="95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98" y="5053348"/>
            <a:ext cx="1473385" cy="122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97323"/>
            <a:ext cx="615396" cy="71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1" y="3963768"/>
            <a:ext cx="1183062" cy="119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Администратор\Desktop\1494015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2037625"/>
            <a:ext cx="1080030" cy="92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31" y="1484784"/>
            <a:ext cx="407437" cy="68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5" y="2040127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89" y="296027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02" y="4143545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594" y="554132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4804398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57" y="3460920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51" y="5145710"/>
            <a:ext cx="4016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4046" y="17987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1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997" y="23142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2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5448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3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0353" y="375609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4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58959" y="442108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5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2426" y="511769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6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18117" y="545900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7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62310" y="582833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8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34817" y="764704"/>
            <a:ext cx="4130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C0000"/>
                </a:solidFill>
                <a:ea typeface="Calibri"/>
              </a:rPr>
              <a:t>Сканворд</a:t>
            </a:r>
            <a:r>
              <a:rPr lang="ru-RU" sz="3200" b="1" dirty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>
                <a:solidFill>
                  <a:srgbClr val="FFC000"/>
                </a:solidFill>
                <a:ea typeface="Calibri"/>
              </a:rPr>
              <a:t>с ответами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5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243717"/>
              </p:ext>
            </p:extLst>
          </p:nvPr>
        </p:nvGraphicFramePr>
        <p:xfrm>
          <a:off x="1647258" y="1700808"/>
          <a:ext cx="6669156" cy="3960440"/>
        </p:xfrm>
        <a:graphic>
          <a:graphicData uri="http://schemas.openxmlformats.org/drawingml/2006/table">
            <a:tbl>
              <a:tblPr firstRow="1" firstCol="1" bandRow="1"/>
              <a:tblGrid>
                <a:gridCol w="555147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</a:tblGrid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19672" y="26030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1740156" cy="80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81" y="3883353"/>
            <a:ext cx="1297411" cy="81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233" y="2579451"/>
            <a:ext cx="1368152" cy="125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13653"/>
            <a:ext cx="1295182" cy="95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98" y="5053348"/>
            <a:ext cx="1473385" cy="122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97323"/>
            <a:ext cx="615396" cy="71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1" y="3963768"/>
            <a:ext cx="1183062" cy="119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Администратор\Desktop\1494015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2037625"/>
            <a:ext cx="1080030" cy="92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31" y="1484784"/>
            <a:ext cx="407437" cy="68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5" y="2040127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89" y="296027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02" y="4143545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594" y="554132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4804398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57" y="3460920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51" y="5145710"/>
            <a:ext cx="4016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4046" y="17987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1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997" y="23142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2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5448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3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0353" y="375609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4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58959" y="442108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5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2426" y="511769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6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18117" y="545900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7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62310" y="582833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8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34817" y="764704"/>
            <a:ext cx="4130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C0000"/>
                </a:solidFill>
                <a:ea typeface="Calibri"/>
              </a:rPr>
              <a:t>Сканворд</a:t>
            </a:r>
            <a:r>
              <a:rPr lang="ru-RU" sz="3200" b="1" dirty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>
                <a:solidFill>
                  <a:srgbClr val="FFC000"/>
                </a:solidFill>
                <a:ea typeface="Calibri"/>
              </a:rPr>
              <a:t>с ответами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31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2856470"/>
              </p:ext>
            </p:extLst>
          </p:nvPr>
        </p:nvGraphicFramePr>
        <p:xfrm>
          <a:off x="1647258" y="1700808"/>
          <a:ext cx="6669156" cy="3960440"/>
        </p:xfrm>
        <a:graphic>
          <a:graphicData uri="http://schemas.openxmlformats.org/drawingml/2006/table">
            <a:tbl>
              <a:tblPr firstRow="1" firstCol="1" bandRow="1"/>
              <a:tblGrid>
                <a:gridCol w="555147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</a:tblGrid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19672" y="26030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1740156" cy="80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81" y="3883353"/>
            <a:ext cx="1297411" cy="81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233" y="2579451"/>
            <a:ext cx="1368152" cy="125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13653"/>
            <a:ext cx="1295182" cy="95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98" y="5053348"/>
            <a:ext cx="1473385" cy="122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97323"/>
            <a:ext cx="615396" cy="71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1" y="3963768"/>
            <a:ext cx="1183062" cy="119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Администратор\Desktop\1494015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2037625"/>
            <a:ext cx="1080030" cy="92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31" y="1484784"/>
            <a:ext cx="407437" cy="68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5" y="2040127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89" y="296027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02" y="4143545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594" y="554132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4804398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57" y="3460920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51" y="5145710"/>
            <a:ext cx="4016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4046" y="17987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1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997" y="23142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2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5448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3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0353" y="375609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4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58959" y="442108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5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2426" y="511769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6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18117" y="545900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7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62310" y="582833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8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34817" y="764704"/>
            <a:ext cx="4130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C0000"/>
                </a:solidFill>
                <a:ea typeface="Calibri"/>
              </a:rPr>
              <a:t>Сканворд</a:t>
            </a:r>
            <a:r>
              <a:rPr lang="ru-RU" sz="3200" b="1" dirty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>
                <a:solidFill>
                  <a:srgbClr val="FFC000"/>
                </a:solidFill>
                <a:ea typeface="Calibri"/>
              </a:rPr>
              <a:t>с ответами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382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2481065"/>
              </p:ext>
            </p:extLst>
          </p:nvPr>
        </p:nvGraphicFramePr>
        <p:xfrm>
          <a:off x="1647258" y="1700808"/>
          <a:ext cx="6669156" cy="3960440"/>
        </p:xfrm>
        <a:graphic>
          <a:graphicData uri="http://schemas.openxmlformats.org/drawingml/2006/table">
            <a:tbl>
              <a:tblPr firstRow="1" firstCol="1" bandRow="1"/>
              <a:tblGrid>
                <a:gridCol w="555147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</a:tblGrid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19672" y="26030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1740156" cy="80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81" y="3883353"/>
            <a:ext cx="1297411" cy="81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233" y="2579451"/>
            <a:ext cx="1368152" cy="125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13653"/>
            <a:ext cx="1295182" cy="95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98" y="5053348"/>
            <a:ext cx="1473385" cy="122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97323"/>
            <a:ext cx="615396" cy="71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1" y="3963768"/>
            <a:ext cx="1183062" cy="119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Администратор\Desktop\1494015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2037625"/>
            <a:ext cx="1080030" cy="92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31" y="1484784"/>
            <a:ext cx="407437" cy="68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5" y="2040127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89" y="296027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02" y="4143545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594" y="554132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4804398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57" y="3460920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51" y="5145710"/>
            <a:ext cx="4016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4046" y="17987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1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997" y="23142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2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5448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3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0353" y="375609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4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58959" y="442108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5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2426" y="511769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6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18117" y="545900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7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62310" y="582833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8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34817" y="764704"/>
            <a:ext cx="4130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C0000"/>
                </a:solidFill>
                <a:ea typeface="Calibri"/>
              </a:rPr>
              <a:t>Сканворд</a:t>
            </a:r>
            <a:r>
              <a:rPr lang="ru-RU" sz="3200" b="1" dirty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>
                <a:solidFill>
                  <a:srgbClr val="FFC000"/>
                </a:solidFill>
                <a:ea typeface="Calibri"/>
              </a:rPr>
              <a:t>с ответами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76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229504"/>
              </p:ext>
            </p:extLst>
          </p:nvPr>
        </p:nvGraphicFramePr>
        <p:xfrm>
          <a:off x="1647258" y="1700808"/>
          <a:ext cx="6669156" cy="3960440"/>
        </p:xfrm>
        <a:graphic>
          <a:graphicData uri="http://schemas.openxmlformats.org/drawingml/2006/table">
            <a:tbl>
              <a:tblPr firstRow="1" firstCol="1" bandRow="1"/>
              <a:tblGrid>
                <a:gridCol w="555147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  <a:gridCol w="555819"/>
              </a:tblGrid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05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Ы</a:t>
                      </a:r>
                      <a:endParaRPr lang="ru-RU" sz="2000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19672" y="26030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1740156" cy="80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81" y="3883353"/>
            <a:ext cx="1297411" cy="81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233" y="2579451"/>
            <a:ext cx="1368152" cy="125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13653"/>
            <a:ext cx="1295182" cy="95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98" y="5053348"/>
            <a:ext cx="1473385" cy="122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97323"/>
            <a:ext cx="615396" cy="71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1" y="3963768"/>
            <a:ext cx="1183062" cy="119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Администратор\Desktop\1494015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2037625"/>
            <a:ext cx="1080030" cy="92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31" y="1484784"/>
            <a:ext cx="407437" cy="68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5" y="2040127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89" y="296027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02" y="4143545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594" y="5541329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8" y="4804398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57" y="3460920"/>
            <a:ext cx="407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51" y="5145710"/>
            <a:ext cx="4016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4046" y="17987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1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997" y="23142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2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5448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3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0353" y="375609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4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58959" y="442108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5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2426" y="511769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6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18117" y="545900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7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62310" y="582833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8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34817" y="764704"/>
            <a:ext cx="4130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C0000"/>
                </a:solidFill>
                <a:ea typeface="Calibri"/>
              </a:rPr>
              <a:t>Сканворд</a:t>
            </a:r>
            <a:r>
              <a:rPr lang="ru-RU" sz="3200" b="1" dirty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>
                <a:solidFill>
                  <a:srgbClr val="FFC000"/>
                </a:solidFill>
                <a:ea typeface="Calibri"/>
              </a:rPr>
              <a:t>с ответами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34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124744"/>
            <a:ext cx="7020780" cy="16561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Филворд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42088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«Хлебобулочные изделия» </a:t>
            </a:r>
            <a:endParaRPr lang="ru-RU" sz="4800" dirty="0">
              <a:solidFill>
                <a:prstClr val="black"/>
              </a:solidFill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7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6" name="Picture 10" descr="C:\Users\Администратор\Desktop\0_6e1c6_145e798a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111">
            <a:off x="755673" y="2567502"/>
            <a:ext cx="4127842" cy="11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C:\Users\Администратор\Desktop\104348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7" y="3598477"/>
            <a:ext cx="2166908" cy="16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C:\Users\Администратор\Desktop\29c9fcb394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1122">
            <a:off x="6893814" y="1515872"/>
            <a:ext cx="1696799" cy="19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C:\Users\Администратор\Desktop\chips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03156"/>
            <a:ext cx="3068637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C0000"/>
                </a:solidFill>
                <a:ea typeface="Calibri"/>
              </a:rPr>
              <a:t>Задание:</a:t>
            </a:r>
            <a:r>
              <a:rPr lang="ru-RU" sz="3200" b="1" dirty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найти 8 названий </a:t>
            </a:r>
            <a:br>
              <a:rPr lang="ru-RU" sz="3200" b="1" dirty="0" smtClean="0">
                <a:solidFill>
                  <a:srgbClr val="FFC000"/>
                </a:solidFill>
                <a:ea typeface="Calibri"/>
              </a:rPr>
            </a:b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хлебобулочных изделий</a:t>
            </a:r>
            <a: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  <a:t/>
            </a:r>
            <a:b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</a:br>
            <a:endParaRPr lang="ru-RU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0157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7230212"/>
              </p:ext>
            </p:extLst>
          </p:nvPr>
        </p:nvGraphicFramePr>
        <p:xfrm>
          <a:off x="2339752" y="1556791"/>
          <a:ext cx="5184577" cy="439248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21903"/>
                <a:gridCol w="732309"/>
                <a:gridCol w="695491"/>
                <a:gridCol w="758719"/>
                <a:gridCol w="695491"/>
                <a:gridCol w="758719"/>
                <a:gridCol w="821945"/>
              </a:tblGrid>
              <a:tr h="59288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Н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Т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Ч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Н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Ш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Т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Ч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Т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В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Й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</a:tr>
              <a:tr h="635636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Ш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В</a:t>
                      </a:r>
                      <a:endParaRPr lang="ru-RU" sz="3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5300" name="Picture 4" descr="C:\Users\Администратор\Desktop\0_6e1f1_ed570da5_or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02589"/>
            <a:ext cx="1286311" cy="10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C:\Users\Администратор\Desktop\0_6a7b5_ddf1fe7a_X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23658"/>
            <a:ext cx="2438400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7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6" name="Picture 10" descr="C:\Users\Администратор\Desktop\0_6e1c6_145e798a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111">
            <a:off x="755673" y="2567502"/>
            <a:ext cx="4127842" cy="11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C:\Users\Администратор\Desktop\104348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7" y="3598477"/>
            <a:ext cx="2166908" cy="16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C:\Users\Администратор\Desktop\29c9fcb394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1122">
            <a:off x="6893814" y="1515872"/>
            <a:ext cx="1696799" cy="19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C:\Users\Администратор\Desktop\chips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03156"/>
            <a:ext cx="3068637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363" y="1007795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C0000"/>
                </a:solidFill>
                <a:ea typeface="Calibri"/>
              </a:rPr>
              <a:t>Филворд с ответами:</a:t>
            </a:r>
            <a:r>
              <a:rPr lang="ru-RU" sz="3200" b="1" dirty="0" smtClean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булочка, </a:t>
            </a:r>
            <a:br>
              <a:rPr lang="ru-RU" sz="3200" b="1" dirty="0" smtClean="0">
                <a:solidFill>
                  <a:srgbClr val="FFC000"/>
                </a:solidFill>
                <a:ea typeface="Calibri"/>
              </a:rPr>
            </a:br>
            <a: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  <a:t/>
            </a:r>
            <a:b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</a:br>
            <a:endParaRPr lang="ru-RU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0157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9367457"/>
              </p:ext>
            </p:extLst>
          </p:nvPr>
        </p:nvGraphicFramePr>
        <p:xfrm>
          <a:off x="2339752" y="1556791"/>
          <a:ext cx="5184577" cy="439248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21903"/>
                <a:gridCol w="732309"/>
                <a:gridCol w="695491"/>
                <a:gridCol w="758719"/>
                <a:gridCol w="695491"/>
                <a:gridCol w="758719"/>
                <a:gridCol w="821945"/>
              </a:tblGrid>
              <a:tr h="59288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Г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Й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35636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5300" name="Picture 4" descr="C:\Users\Администратор\Desktop\0_6e1f1_ed570da5_or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02589"/>
            <a:ext cx="1286311" cy="10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C:\Users\Администратор\Desktop\0_6a7b5_ddf1fe7a_X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23658"/>
            <a:ext cx="2438400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76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6" name="Picture 10" descr="C:\Users\Администратор\Desktop\0_6e1c6_145e798a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111">
            <a:off x="755673" y="2567502"/>
            <a:ext cx="4127842" cy="11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C:\Users\Администратор\Desktop\104348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7" y="3598477"/>
            <a:ext cx="2166908" cy="16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C:\Users\Администратор\Desktop\29c9fcb394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1122">
            <a:off x="6893814" y="1515872"/>
            <a:ext cx="1696799" cy="19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C:\Users\Администратор\Desktop\chips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03156"/>
            <a:ext cx="3068637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363" y="1007795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3200" b="1" dirty="0" err="1" smtClean="0">
                <a:solidFill>
                  <a:srgbClr val="CC0000"/>
                </a:solidFill>
                <a:ea typeface="Calibri"/>
              </a:rPr>
              <a:t>Филворд</a:t>
            </a:r>
            <a:r>
              <a:rPr lang="ru-RU" sz="3200" b="1" dirty="0" smtClean="0">
                <a:solidFill>
                  <a:srgbClr val="CC0000"/>
                </a:solidFill>
                <a:ea typeface="Calibri"/>
              </a:rPr>
              <a:t> с ответами:</a:t>
            </a:r>
            <a:r>
              <a:rPr lang="ru-RU" sz="3200" b="1" dirty="0" smtClean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булочка, батон, </a:t>
            </a:r>
            <a:br>
              <a:rPr lang="ru-RU" sz="3200" b="1" dirty="0" smtClean="0">
                <a:solidFill>
                  <a:srgbClr val="FFC000"/>
                </a:solidFill>
                <a:ea typeface="Calibri"/>
              </a:rPr>
            </a:br>
            <a:r>
              <a:rPr lang="ru-RU" sz="3200" b="1" dirty="0" smtClean="0">
                <a:solidFill>
                  <a:srgbClr val="FFC000"/>
                </a:solidFill>
                <a:latin typeface="Calibri"/>
                <a:ea typeface="Calibri"/>
              </a:rPr>
              <a:t/>
            </a:r>
            <a:br>
              <a:rPr lang="ru-RU" sz="3200" b="1" dirty="0" smtClean="0">
                <a:solidFill>
                  <a:srgbClr val="FFC000"/>
                </a:solidFill>
                <a:latin typeface="Calibri"/>
                <a:ea typeface="Calibri"/>
              </a:rPr>
            </a:br>
            <a:endParaRPr lang="ru-RU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0157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7045648"/>
              </p:ext>
            </p:extLst>
          </p:nvPr>
        </p:nvGraphicFramePr>
        <p:xfrm>
          <a:off x="2339752" y="1556791"/>
          <a:ext cx="5184577" cy="439248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21903"/>
                <a:gridCol w="732309"/>
                <a:gridCol w="695491"/>
                <a:gridCol w="758719"/>
                <a:gridCol w="695491"/>
                <a:gridCol w="758719"/>
                <a:gridCol w="821945"/>
              </a:tblGrid>
              <a:tr h="59288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Г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Й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35636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5300" name="Picture 4" descr="C:\Users\Администратор\Desktop\0_6e1f1_ed570da5_or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02589"/>
            <a:ext cx="1286311" cy="10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C:\Users\Администратор\Desktop\0_6a7b5_ddf1fe7a_X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23658"/>
            <a:ext cx="2438400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03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6" name="Picture 10" descr="C:\Users\Администратор\Desktop\0_6e1c6_145e798a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111">
            <a:off x="755673" y="2567502"/>
            <a:ext cx="4127842" cy="11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C:\Users\Администратор\Desktop\104348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7" y="3598477"/>
            <a:ext cx="2166908" cy="16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C:\Users\Администратор\Desktop\29c9fcb394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1122">
            <a:off x="6893814" y="1515872"/>
            <a:ext cx="1696799" cy="19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C:\Users\Администратор\Desktop\chips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03156"/>
            <a:ext cx="3068637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363" y="764704"/>
            <a:ext cx="8229600" cy="1033223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C0000"/>
                </a:solidFill>
                <a:ea typeface="Calibri"/>
              </a:rPr>
              <a:t>Филворд с ответами:</a:t>
            </a:r>
            <a:r>
              <a:rPr lang="ru-RU" sz="3200" b="1" dirty="0" smtClean="0">
                <a:solidFill>
                  <a:srgbClr val="BE730E"/>
                </a:solidFill>
                <a:ea typeface="Calibri"/>
              </a:rPr>
              <a:t> </a:t>
            </a:r>
            <a:br>
              <a:rPr lang="ru-RU" sz="3200" b="1" dirty="0" smtClean="0">
                <a:solidFill>
                  <a:srgbClr val="BE730E"/>
                </a:solidFill>
                <a:ea typeface="Calibri"/>
              </a:rPr>
            </a:b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булочка, батон, баранка, </a:t>
            </a:r>
            <a: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  <a:t/>
            </a:r>
            <a:b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</a:br>
            <a:endParaRPr lang="ru-RU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0157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1926782"/>
              </p:ext>
            </p:extLst>
          </p:nvPr>
        </p:nvGraphicFramePr>
        <p:xfrm>
          <a:off x="2339752" y="1556791"/>
          <a:ext cx="5184577" cy="439248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21903"/>
                <a:gridCol w="732309"/>
                <a:gridCol w="695491"/>
                <a:gridCol w="758719"/>
                <a:gridCol w="695491"/>
                <a:gridCol w="758719"/>
                <a:gridCol w="821945"/>
              </a:tblGrid>
              <a:tr h="59288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Г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Й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35636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5300" name="Picture 4" descr="C:\Users\Администратор\Desktop\0_6e1f1_ed570da5_or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02589"/>
            <a:ext cx="1286311" cy="10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C:\Users\Администратор\Desktop\0_6a7b5_ddf1fe7a_X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23658"/>
            <a:ext cx="2438400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4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836712"/>
            <a:ext cx="8229600" cy="1143000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40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</a:rPr>
              <a:t>Пословица про осень</a:t>
            </a:r>
            <a:r>
              <a:rPr lang="ru-RU" sz="4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</a:rPr>
              <a:t/>
            </a:r>
            <a:br>
              <a:rPr lang="ru-RU" sz="4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</a:rPr>
            </a:b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55260" cy="1540768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4400" b="1" dirty="0" smtClean="0">
                <a:ln w="1905"/>
                <a:solidFill>
                  <a:srgbClr val="F90B0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 smtClean="0">
                <a:ln w="1905"/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</a:t>
            </a:r>
            <a:r>
              <a:rPr lang="ru-RU" sz="44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прозевал — урожай </a:t>
            </a:r>
          </a:p>
          <a:p>
            <a:pPr marL="0" lvl="0" indent="0">
              <a:buNone/>
            </a:pPr>
            <a:r>
              <a:rPr lang="ru-RU" sz="44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ru-RU" sz="1800" b="1" u="sng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</a:t>
            </a:r>
            <a:r>
              <a:rPr lang="ru-RU" sz="44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4400" b="1" dirty="0">
              <a:ln w="1905"/>
              <a:solidFill>
                <a:srgbClr val="6C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789040"/>
            <a:ext cx="7704856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(собрал, пропал, потерял)</a:t>
            </a:r>
            <a:endParaRPr lang="ru-RU" sz="4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spcBef>
                <a:spcPct val="20000"/>
              </a:spcBef>
            </a:pPr>
            <a:endParaRPr lang="ru-RU" sz="4400" b="1" dirty="0">
              <a:ln w="1905"/>
              <a:solidFill>
                <a:srgbClr val="6C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" y="5891800"/>
            <a:ext cx="28416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39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6" name="Picture 10" descr="C:\Users\Администратор\Desktop\0_6e1c6_145e798a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111">
            <a:off x="755673" y="2567502"/>
            <a:ext cx="4127842" cy="11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C:\Users\Администратор\Desktop\104348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7" y="3598477"/>
            <a:ext cx="2166908" cy="16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C:\Users\Администратор\Desktop\29c9fcb394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1122">
            <a:off x="6893814" y="1515872"/>
            <a:ext cx="1696799" cy="19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C:\Users\Администратор\Desktop\chips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03156"/>
            <a:ext cx="3068637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363" y="836712"/>
            <a:ext cx="8229600" cy="1251203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C0000"/>
                </a:solidFill>
                <a:ea typeface="Calibri"/>
              </a:rPr>
              <a:t>Филворд с ответами:</a:t>
            </a:r>
            <a:r>
              <a:rPr lang="ru-RU" sz="3200" b="1" dirty="0" smtClean="0">
                <a:solidFill>
                  <a:srgbClr val="BE730E"/>
                </a:solidFill>
                <a:ea typeface="Calibri"/>
              </a:rPr>
              <a:t> </a:t>
            </a:r>
            <a:br>
              <a:rPr lang="ru-RU" sz="3200" b="1" dirty="0" smtClean="0">
                <a:solidFill>
                  <a:srgbClr val="BE730E"/>
                </a:solidFill>
                <a:ea typeface="Calibri"/>
              </a:rPr>
            </a:b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булочка, батон, баранка, сушка, </a:t>
            </a:r>
            <a:br>
              <a:rPr lang="ru-RU" sz="3200" b="1" dirty="0" smtClean="0">
                <a:solidFill>
                  <a:srgbClr val="FFC000"/>
                </a:solidFill>
                <a:ea typeface="Calibri"/>
              </a:rPr>
            </a:br>
            <a: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  <a:t/>
            </a:r>
            <a:b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</a:br>
            <a:endParaRPr lang="ru-RU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0157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052124"/>
              </p:ext>
            </p:extLst>
          </p:nvPr>
        </p:nvGraphicFramePr>
        <p:xfrm>
          <a:off x="2339752" y="1556791"/>
          <a:ext cx="5184577" cy="439248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21903"/>
                <a:gridCol w="732309"/>
                <a:gridCol w="695491"/>
                <a:gridCol w="758719"/>
                <a:gridCol w="695491"/>
                <a:gridCol w="758719"/>
                <a:gridCol w="821945"/>
              </a:tblGrid>
              <a:tr h="59288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С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Г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Й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35636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5300" name="Picture 4" descr="C:\Users\Администратор\Desktop\0_6e1f1_ed570da5_or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02589"/>
            <a:ext cx="1286311" cy="10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C:\Users\Администратор\Desktop\0_6a7b5_ddf1fe7a_X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23658"/>
            <a:ext cx="2438400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13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6" name="Picture 10" descr="C:\Users\Администратор\Desktop\0_6e1c6_145e798a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111">
            <a:off x="755673" y="2567502"/>
            <a:ext cx="4127842" cy="11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C:\Users\Администратор\Desktop\104348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7" y="3598477"/>
            <a:ext cx="2166908" cy="16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C:\Users\Администратор\Desktop\29c9fcb394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1122">
            <a:off x="6893814" y="1515872"/>
            <a:ext cx="1696799" cy="19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C:\Users\Администратор\Desktop\chips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03156"/>
            <a:ext cx="3068637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363" y="1007795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C0000"/>
                </a:solidFill>
                <a:ea typeface="Calibri"/>
              </a:rPr>
              <a:t>Филворд с ответами:</a:t>
            </a:r>
            <a:r>
              <a:rPr lang="ru-RU" sz="3200" b="1" dirty="0" smtClean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булочка, батон, баранка, сушка, </a:t>
            </a:r>
            <a:r>
              <a:rPr lang="ru-RU" sz="3200" b="1" dirty="0">
                <a:solidFill>
                  <a:srgbClr val="FFC000"/>
                </a:solidFill>
                <a:ea typeface="Calibri"/>
              </a:rPr>
              <a:t>калач, 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/>
            </a:r>
            <a:br>
              <a:rPr lang="ru-RU" sz="3200" b="1" dirty="0" smtClean="0">
                <a:solidFill>
                  <a:srgbClr val="FFC000"/>
                </a:solidFill>
                <a:ea typeface="Calibri"/>
              </a:rPr>
            </a:br>
            <a: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  <a:t/>
            </a:r>
            <a:b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</a:br>
            <a:endParaRPr lang="ru-RU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0157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382965"/>
              </p:ext>
            </p:extLst>
          </p:nvPr>
        </p:nvGraphicFramePr>
        <p:xfrm>
          <a:off x="2339752" y="1556791"/>
          <a:ext cx="5184577" cy="439248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21903"/>
                <a:gridCol w="732309"/>
                <a:gridCol w="695491"/>
                <a:gridCol w="758719"/>
                <a:gridCol w="695491"/>
                <a:gridCol w="758719"/>
                <a:gridCol w="821945"/>
              </a:tblGrid>
              <a:tr h="59288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С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Г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Й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35636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5300" name="Picture 4" descr="C:\Users\Администратор\Desktop\0_6e1f1_ed570da5_or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02589"/>
            <a:ext cx="1286311" cy="10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C:\Users\Администратор\Desktop\0_6a7b5_ddf1fe7a_X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23658"/>
            <a:ext cx="2438400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85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6" name="Picture 10" descr="C:\Users\Администратор\Desktop\0_6e1c6_145e798a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111">
            <a:off x="755673" y="2567502"/>
            <a:ext cx="4127842" cy="11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C:\Users\Администратор\Desktop\104348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7" y="3598477"/>
            <a:ext cx="2166908" cy="16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C:\Users\Администратор\Desktop\29c9fcb394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1122">
            <a:off x="6893814" y="1515872"/>
            <a:ext cx="1696799" cy="19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C:\Users\Администратор\Desktop\chips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03156"/>
            <a:ext cx="3068637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363" y="1007795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C0000"/>
                </a:solidFill>
                <a:ea typeface="Calibri"/>
              </a:rPr>
              <a:t>Филворд с ответами:</a:t>
            </a:r>
            <a:r>
              <a:rPr lang="ru-RU" sz="3200" b="1" dirty="0" smtClean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булочка, батон, баранка, </a:t>
            </a:r>
            <a:r>
              <a:rPr lang="ru-RU" sz="3200" b="1" dirty="0">
                <a:solidFill>
                  <a:srgbClr val="FFC000"/>
                </a:solidFill>
                <a:ea typeface="Calibri"/>
              </a:rPr>
              <a:t>сушка, 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калач, </a:t>
            </a:r>
            <a:r>
              <a:rPr lang="ru-RU" sz="3200" b="1" dirty="0">
                <a:solidFill>
                  <a:srgbClr val="FFC000"/>
                </a:solidFill>
                <a:ea typeface="Calibri"/>
              </a:rPr>
              <a:t>каравай, 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/>
            </a:r>
            <a:br>
              <a:rPr lang="ru-RU" sz="3200" b="1" dirty="0" smtClean="0">
                <a:solidFill>
                  <a:srgbClr val="FFC000"/>
                </a:solidFill>
                <a:ea typeface="Calibri"/>
              </a:rPr>
            </a:br>
            <a: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  <a:t/>
            </a:r>
            <a:b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</a:br>
            <a:endParaRPr lang="ru-RU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0157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8336683"/>
              </p:ext>
            </p:extLst>
          </p:nvPr>
        </p:nvGraphicFramePr>
        <p:xfrm>
          <a:off x="2339752" y="1556791"/>
          <a:ext cx="5184577" cy="439248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21903"/>
                <a:gridCol w="732309"/>
                <a:gridCol w="695491"/>
                <a:gridCol w="758719"/>
                <a:gridCol w="695491"/>
                <a:gridCol w="758719"/>
                <a:gridCol w="821945"/>
              </a:tblGrid>
              <a:tr h="59288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С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Г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Й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635636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5300" name="Picture 4" descr="C:\Users\Администратор\Desktop\0_6e1f1_ed570da5_or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02589"/>
            <a:ext cx="1286311" cy="10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C:\Users\Администратор\Desktop\0_6a7b5_ddf1fe7a_X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23658"/>
            <a:ext cx="2438400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42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6" name="Picture 10" descr="C:\Users\Администратор\Desktop\0_6e1c6_145e798a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111">
            <a:off x="755673" y="2567502"/>
            <a:ext cx="4127842" cy="11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C:\Users\Администратор\Desktop\104348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7" y="3598477"/>
            <a:ext cx="2166908" cy="16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C:\Users\Администратор\Desktop\29c9fcb394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1122">
            <a:off x="6893814" y="1515872"/>
            <a:ext cx="1696799" cy="19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C:\Users\Администратор\Desktop\chips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03156"/>
            <a:ext cx="3068637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363" y="1007795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C0000"/>
                </a:solidFill>
                <a:ea typeface="Calibri"/>
              </a:rPr>
              <a:t>Филворд с ответами:</a:t>
            </a:r>
            <a:r>
              <a:rPr lang="ru-RU" sz="3200" b="1" dirty="0" smtClean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булочка, батон, баранка, </a:t>
            </a:r>
            <a:r>
              <a:rPr lang="ru-RU" sz="3200" b="1" dirty="0">
                <a:solidFill>
                  <a:srgbClr val="FFC000"/>
                </a:solidFill>
                <a:ea typeface="Calibri"/>
              </a:rPr>
              <a:t>сушка, 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калач, каравай</a:t>
            </a:r>
            <a:r>
              <a:rPr lang="ru-RU" sz="3200" b="1" dirty="0">
                <a:solidFill>
                  <a:srgbClr val="FFC000"/>
                </a:solidFill>
                <a:ea typeface="Calibri"/>
              </a:rPr>
              <a:t>, 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ватрушка, </a:t>
            </a:r>
            <a:br>
              <a:rPr lang="ru-RU" sz="3200" b="1" dirty="0" smtClean="0">
                <a:solidFill>
                  <a:srgbClr val="FFC000"/>
                </a:solidFill>
                <a:ea typeface="Calibri"/>
              </a:rPr>
            </a:br>
            <a: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  <a:t/>
            </a:r>
            <a:b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</a:br>
            <a:endParaRPr lang="ru-RU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0157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9210900"/>
              </p:ext>
            </p:extLst>
          </p:nvPr>
        </p:nvGraphicFramePr>
        <p:xfrm>
          <a:off x="2339752" y="1556791"/>
          <a:ext cx="5184577" cy="439248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21903"/>
                <a:gridCol w="732309"/>
                <a:gridCol w="695491"/>
                <a:gridCol w="758719"/>
                <a:gridCol w="695491"/>
                <a:gridCol w="758719"/>
                <a:gridCol w="821945"/>
              </a:tblGrid>
              <a:tr h="59288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194B32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194B3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С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194B32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194B3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194B32"/>
                          </a:solidFill>
                        </a:rPr>
                        <a:t>Г</a:t>
                      </a:r>
                      <a:endParaRPr lang="ru-RU" sz="3200" b="1" dirty="0">
                        <a:solidFill>
                          <a:srgbClr val="194B3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194B32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rgbClr val="194B3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194B32"/>
                          </a:solidFill>
                        </a:rPr>
                        <a:t>Е</a:t>
                      </a:r>
                      <a:endParaRPr lang="ru-RU" sz="3200" b="1" dirty="0">
                        <a:solidFill>
                          <a:srgbClr val="194B3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Й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635636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5300" name="Picture 4" descr="C:\Users\Администратор\Desktop\0_6e1f1_ed570da5_or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02589"/>
            <a:ext cx="1286311" cy="10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C:\Users\Администратор\Desktop\0_6a7b5_ddf1fe7a_X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23658"/>
            <a:ext cx="2438400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43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6" name="Picture 10" descr="C:\Users\Администратор\Desktop\0_6e1c6_145e798a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111">
            <a:off x="755673" y="2567502"/>
            <a:ext cx="4127842" cy="11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C:\Users\Администратор\Desktop\104348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7" y="3598477"/>
            <a:ext cx="2166908" cy="16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C:\Users\Администратор\Desktop\29c9fcb394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1122">
            <a:off x="6893814" y="1515872"/>
            <a:ext cx="1696799" cy="19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C:\Users\Администратор\Desktop\chips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03156"/>
            <a:ext cx="3068637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363" y="1007795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C0000"/>
                </a:solidFill>
                <a:ea typeface="Calibri"/>
              </a:rPr>
              <a:t>Филворд с ответами:</a:t>
            </a:r>
            <a:r>
              <a:rPr lang="ru-RU" sz="3200" b="1" dirty="0" smtClean="0">
                <a:solidFill>
                  <a:srgbClr val="BE730E"/>
                </a:solidFill>
                <a:ea typeface="Calibri"/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булочка, батон, баранка, </a:t>
            </a:r>
            <a:r>
              <a:rPr lang="ru-RU" sz="3200" b="1" dirty="0">
                <a:solidFill>
                  <a:srgbClr val="FFC000"/>
                </a:solidFill>
                <a:ea typeface="Calibri"/>
              </a:rPr>
              <a:t>сушка, калач, каравай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>, ватрушка, багет</a:t>
            </a:r>
            <a:r>
              <a:rPr lang="ru-RU" sz="3200" b="1" dirty="0">
                <a:solidFill>
                  <a:srgbClr val="FFC000"/>
                </a:solidFill>
                <a:ea typeface="Calibri"/>
              </a:rPr>
              <a:t>,</a:t>
            </a:r>
            <a:r>
              <a:rPr lang="ru-RU" sz="3200" b="1" dirty="0" smtClean="0">
                <a:solidFill>
                  <a:srgbClr val="FFC000"/>
                </a:solidFill>
                <a:ea typeface="Calibri"/>
              </a:rPr>
              <a:t/>
            </a:r>
            <a:br>
              <a:rPr lang="ru-RU" sz="3200" b="1" dirty="0" smtClean="0">
                <a:solidFill>
                  <a:srgbClr val="FFC000"/>
                </a:solidFill>
                <a:ea typeface="Calibri"/>
              </a:rPr>
            </a:br>
            <a: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  <a:t/>
            </a:r>
            <a:br>
              <a:rPr lang="ru-RU" sz="3200" b="1" dirty="0">
                <a:solidFill>
                  <a:srgbClr val="FFC000"/>
                </a:solidFill>
                <a:latin typeface="Calibri"/>
                <a:ea typeface="Calibri"/>
              </a:rPr>
            </a:br>
            <a:endParaRPr lang="ru-RU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0157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549945"/>
              </p:ext>
            </p:extLst>
          </p:nvPr>
        </p:nvGraphicFramePr>
        <p:xfrm>
          <a:off x="2339752" y="1556791"/>
          <a:ext cx="5184577" cy="439248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21903"/>
                <a:gridCol w="732309"/>
                <a:gridCol w="695491"/>
                <a:gridCol w="758719"/>
                <a:gridCol w="695491"/>
                <a:gridCol w="758719"/>
                <a:gridCol w="821945"/>
              </a:tblGrid>
              <a:tr h="59288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Н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194B32"/>
                          </a:solidFill>
                        </a:rPr>
                        <a:t>Б</a:t>
                      </a:r>
                      <a:endParaRPr lang="ru-RU" sz="3200" b="1" dirty="0">
                        <a:solidFill>
                          <a:srgbClr val="194B3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7A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7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С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5000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rgbClr val="005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Л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5916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194B32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194B3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194B32"/>
                          </a:solidFill>
                        </a:rPr>
                        <a:t>Г</a:t>
                      </a:r>
                      <a:endParaRPr lang="ru-RU" sz="3200" b="1" dirty="0">
                        <a:solidFill>
                          <a:srgbClr val="194B3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Ч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9324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194B32"/>
                          </a:solidFill>
                        </a:rPr>
                        <a:t>Т</a:t>
                      </a:r>
                      <a:endParaRPr lang="ru-RU" sz="3200" b="1" dirty="0">
                        <a:solidFill>
                          <a:srgbClr val="194B3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194B32"/>
                          </a:solidFill>
                        </a:rPr>
                        <a:t>Е</a:t>
                      </a:r>
                      <a:endParaRPr lang="ru-RU" sz="3200" b="1" dirty="0">
                        <a:solidFill>
                          <a:srgbClr val="194B3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У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Й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635636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К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</a:rPr>
                        <a:t>Ш</a:t>
                      </a:r>
                      <a:endParaRPr lang="ru-RU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Р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</a:rPr>
                        <a:t>В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5300" name="Picture 4" descr="C:\Users\Администратор\Desktop\0_6e1f1_ed570da5_or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02589"/>
            <a:ext cx="1286311" cy="10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C:\Users\Администратор\Desktop\0_6a7b5_ddf1fe7a_X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23658"/>
            <a:ext cx="2438400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0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231" y="2348880"/>
            <a:ext cx="842493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Молодцы</a:t>
            </a:r>
            <a:r>
              <a:rPr lang="ru-RU" sz="9600" b="1" spc="50" dirty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ru-RU" sz="5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5000" dirty="0">
              <a:solidFill>
                <a:prstClr val="black"/>
              </a:solidFill>
            </a:endParaRP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4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836712"/>
            <a:ext cx="8229600" cy="1143000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40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</a:rPr>
              <a:t>Пословица про осень</a:t>
            </a:r>
            <a:r>
              <a:rPr lang="ru-RU" sz="4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</a:rPr>
              <a:t/>
            </a:r>
            <a:br>
              <a:rPr lang="ru-RU" sz="4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</a:rPr>
            </a:b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916832"/>
            <a:ext cx="8039236" cy="154076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4400" b="1" dirty="0" smtClean="0">
                <a:ln w="1905"/>
                <a:solidFill>
                  <a:srgbClr val="F90B0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 smtClean="0">
                <a:ln w="1905"/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</a:t>
            </a:r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Октябрь </a:t>
            </a:r>
            <a:r>
              <a:rPr lang="ru-RU" sz="4400" b="1" dirty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развезёт -</a:t>
            </a:r>
            <a:r>
              <a:rPr lang="ru-RU" sz="4400" b="1" u="sng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</a:t>
            </a:r>
            <a:r>
              <a:rPr lang="ru-RU" sz="44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</a:t>
            </a:r>
            <a:r>
              <a:rPr lang="ru-RU" sz="18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ru-RU" sz="44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подберёт.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789040"/>
            <a:ext cx="770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(сентябрь, декабрь, ноябрь)</a:t>
            </a:r>
            <a:endParaRPr lang="ru-RU" sz="4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5" y="5876925"/>
            <a:ext cx="28416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77688" y="2244417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u="sng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0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836712"/>
            <a:ext cx="8229600" cy="1143000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40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</a:rPr>
              <a:t>Пословица про осень</a:t>
            </a:r>
            <a:r>
              <a:rPr lang="ru-RU" sz="4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</a:rPr>
              <a:t/>
            </a:r>
            <a:br>
              <a:rPr lang="ru-RU" sz="4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</a:rPr>
            </a:b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16832"/>
            <a:ext cx="8039236" cy="1540768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4400" b="1" dirty="0" smtClean="0">
                <a:ln w="1905"/>
                <a:solidFill>
                  <a:srgbClr val="F90B0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 smtClean="0">
                <a:ln w="1905"/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</a:t>
            </a:r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sz="4400" b="1" dirty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ноябре зима </a:t>
            </a:r>
            <a:r>
              <a:rPr lang="ru-RU" sz="44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осенью</a:t>
            </a:r>
          </a:p>
          <a:p>
            <a:pPr marL="0" lvl="0" indent="0">
              <a:buNone/>
            </a:pPr>
            <a:r>
              <a:rPr lang="ru-RU" sz="18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ru-RU" sz="1800" b="1" u="sng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</a:t>
            </a:r>
            <a:r>
              <a:rPr lang="ru-RU" sz="44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r>
              <a:rPr lang="ru-RU" sz="4400" b="1" u="sng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8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ru-RU" sz="1800" b="1" u="sng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ru-RU" sz="18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r>
              <a:rPr lang="ru-RU" sz="4400" b="1" u="sng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</a:t>
            </a:r>
            <a:endParaRPr lang="ru-RU" sz="4400" b="1" u="sng" dirty="0">
              <a:ln w="1905"/>
              <a:solidFill>
                <a:srgbClr val="6C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789040"/>
            <a:ext cx="7704856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 играют, борются, ругаются)</a:t>
            </a:r>
            <a:endParaRPr lang="ru-RU" sz="4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spcBef>
                <a:spcPct val="20000"/>
              </a:spcBef>
            </a:pPr>
            <a:endParaRPr lang="ru-RU" sz="4400" b="1" dirty="0">
              <a:ln w="1905"/>
              <a:solidFill>
                <a:srgbClr val="6C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416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74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5710" y="1268760"/>
            <a:ext cx="7020780" cy="16561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Дидактическая игра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910745"/>
            <a:ext cx="77048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«Осенние загадки» </a:t>
            </a:r>
            <a:endParaRPr lang="ru-RU" sz="6600" dirty="0">
              <a:solidFill>
                <a:prstClr val="black"/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28352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4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Осенняя загадка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340768"/>
            <a:ext cx="7653536" cy="4381947"/>
          </a:xfrm>
        </p:spPr>
        <p:txBody>
          <a:bodyPr/>
          <a:lstStyle/>
          <a:p>
            <a:pPr marL="0" lvl="0" indent="12700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 smtClean="0">
                <a:solidFill>
                  <a:srgbClr val="000000"/>
                </a:solidFill>
                <a:cs typeface="Arial" pitchFamily="34" charset="0"/>
              </a:rPr>
              <a:t>Он </a:t>
            </a: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с весны висел на ветке,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Был зелёный – пожелтел,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Только дунул слабый ветер, </a:t>
            </a:r>
          </a:p>
          <a:p>
            <a:pPr marL="0" lvl="0" indent="127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Он уже и полетел. </a:t>
            </a:r>
            <a:r>
              <a:rPr lang="ru-RU" altLang="ru-RU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ru-RU" altLang="ru-RU" b="1" dirty="0">
              <a:solidFill>
                <a:prstClr val="black"/>
              </a:solidFill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24128" y="3140968"/>
            <a:ext cx="17011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27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 dirty="0" smtClean="0">
                <a:solidFill>
                  <a:srgbClr val="FFC000"/>
                </a:solidFill>
                <a:cs typeface="Arial" pitchFamily="34" charset="0"/>
              </a:rPr>
              <a:t>Лист</a:t>
            </a:r>
            <a:endParaRPr lang="ru-RU" altLang="ru-RU" sz="4800" b="1" dirty="0">
              <a:solidFill>
                <a:srgbClr val="FFC000"/>
              </a:solidFill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" y="5860157"/>
            <a:ext cx="28416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31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2162</TotalTime>
  <Words>1459</Words>
  <Application>Microsoft Office PowerPoint</Application>
  <PresentationFormat>Экран (4:3)</PresentationFormat>
  <Paragraphs>1054</Paragraphs>
  <Slides>55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55</vt:i4>
      </vt:variant>
    </vt:vector>
  </HeadingPairs>
  <TitlesOfParts>
    <vt:vector size="60" baseType="lpstr">
      <vt:lpstr>Тема Office</vt:lpstr>
      <vt:lpstr>1_Тема Office</vt:lpstr>
      <vt:lpstr>2_Тема Office</vt:lpstr>
      <vt:lpstr>3_Тема Office</vt:lpstr>
      <vt:lpstr>10_Тема Office</vt:lpstr>
      <vt:lpstr>Экологическая викторина </vt:lpstr>
      <vt:lpstr>Дидактическая игра</vt:lpstr>
      <vt:lpstr>Пословица про осень </vt:lpstr>
      <vt:lpstr>Пословица про осень </vt:lpstr>
      <vt:lpstr>Пословица про осень </vt:lpstr>
      <vt:lpstr>Пословица про осень </vt:lpstr>
      <vt:lpstr>Пословица про осень </vt:lpstr>
      <vt:lpstr>Дидактическая игра</vt:lpstr>
      <vt:lpstr>Осенняя загадка</vt:lpstr>
      <vt:lpstr>Осенняя загадка</vt:lpstr>
      <vt:lpstr>Осенняя загадка</vt:lpstr>
      <vt:lpstr>Осенняя загадка</vt:lpstr>
      <vt:lpstr>Угадайте  загадки про осень</vt:lpstr>
      <vt:lpstr>Осенняя загадка</vt:lpstr>
      <vt:lpstr>Познавательный тест</vt:lpstr>
      <vt:lpstr>Познавательный тест  «Осенний календарь»</vt:lpstr>
      <vt:lpstr>Познавательный тест  «Осенний календарь»</vt:lpstr>
      <vt:lpstr>Познавательный тест  «Осенний календарь»</vt:lpstr>
      <vt:lpstr>Познавательный тест  «Осенний календарь»</vt:lpstr>
      <vt:lpstr>Познавательный тест  «Осенний календарь»</vt:lpstr>
      <vt:lpstr>Дидактическая игра</vt:lpstr>
      <vt:lpstr>Задание: назвать зашифрованный  съедобный гриб </vt:lpstr>
      <vt:lpstr>Презентация PowerPoint</vt:lpstr>
      <vt:lpstr>Презентация PowerPoint</vt:lpstr>
      <vt:lpstr>Презентация PowerPoint</vt:lpstr>
      <vt:lpstr>Презентация PowerPoint</vt:lpstr>
      <vt:lpstr>Осенняя загадка</vt:lpstr>
      <vt:lpstr>Дидактическая игра</vt:lpstr>
      <vt:lpstr>Это зимующая птица … </vt:lpstr>
      <vt:lpstr>  Это перелётная птица …   </vt:lpstr>
      <vt:lpstr> </vt:lpstr>
      <vt:lpstr>Это перелётная птица … </vt:lpstr>
      <vt:lpstr> </vt:lpstr>
      <vt:lpstr>Осенняя загадка</vt:lpstr>
      <vt:lpstr>Дидактическая игра</vt:lpstr>
      <vt:lpstr>Задание: разгадать сканворд о витаминах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Филворд</vt:lpstr>
      <vt:lpstr>Задание: найти 8 названий  хлебобулочных изделий </vt:lpstr>
      <vt:lpstr>Филворд с ответами: булочка,   </vt:lpstr>
      <vt:lpstr>Филворд с ответами: булочка, батон,   </vt:lpstr>
      <vt:lpstr>Филворд с ответами:  булочка, батон, баранка,  </vt:lpstr>
      <vt:lpstr>Филворд с ответами:  булочка, батон, баранка, сушка,   </vt:lpstr>
      <vt:lpstr>Филворд с ответами: булочка, батон, баранка, сушка, калач,   </vt:lpstr>
      <vt:lpstr>Филворд с ответами: булочка, батон, баранка, сушка, калач, каравай,   </vt:lpstr>
      <vt:lpstr>Филворд с ответами: булочка, батон, баранка, сушка, калач, каравай, ватрушка,   </vt:lpstr>
      <vt:lpstr>Филворд с ответами: булочка, батон, баранка, сушка, калач, каравай, ватрушка, багет, 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Юля</cp:lastModifiedBy>
  <cp:revision>203</cp:revision>
  <dcterms:created xsi:type="dcterms:W3CDTF">2014-08-08T16:01:14Z</dcterms:created>
  <dcterms:modified xsi:type="dcterms:W3CDTF">2017-11-23T11:32:23Z</dcterms:modified>
</cp:coreProperties>
</file>