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81" r:id="rId2"/>
    <p:sldId id="256" r:id="rId3"/>
    <p:sldId id="257" r:id="rId4"/>
    <p:sldId id="258" r:id="rId5"/>
    <p:sldId id="259" r:id="rId6"/>
    <p:sldId id="260" r:id="rId7"/>
    <p:sldId id="261" r:id="rId8"/>
    <p:sldId id="262" r:id="rId9"/>
    <p:sldId id="263" r:id="rId10"/>
    <p:sldId id="264" r:id="rId11"/>
    <p:sldId id="265" r:id="rId12"/>
    <p:sldId id="282" r:id="rId13"/>
    <p:sldId id="266" r:id="rId14"/>
    <p:sldId id="283" r:id="rId15"/>
    <p:sldId id="284"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636"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07.10.2021</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07.10.2021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07.10.2021</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07.10.2021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07.10.2021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07.10.2021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07.10.2021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07.10.2021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07.10.2021</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07.10.2021</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07.10.2021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457200" y="2132856"/>
            <a:ext cx="8305800" cy="3960440"/>
          </a:xfrm>
        </p:spPr>
        <p:txBody>
          <a:bodyPr/>
          <a:lstStyle/>
          <a:p>
            <a:r>
              <a:rPr lang="ru-RU" sz="4000" b="1" dirty="0">
                <a:solidFill>
                  <a:schemeClr val="tx1"/>
                </a:solidFill>
                <a:latin typeface="Times New Roman" pitchFamily="18" charset="0"/>
                <a:cs typeface="Times New Roman" pitchFamily="18" charset="0"/>
              </a:rPr>
              <a:t>Мага </a:t>
            </a:r>
            <a:r>
              <a:rPr lang="ru-RU" sz="4000" b="1" dirty="0" err="1">
                <a:solidFill>
                  <a:schemeClr val="tx1"/>
                </a:solidFill>
                <a:latin typeface="Times New Roman" pitchFamily="18" charset="0"/>
                <a:cs typeface="Times New Roman" pitchFamily="18" charset="0"/>
              </a:rPr>
              <a:t>сенин</a:t>
            </a:r>
            <a:r>
              <a:rPr lang="ru-RU" sz="4000" b="1" dirty="0">
                <a:solidFill>
                  <a:schemeClr val="tx1"/>
                </a:solidFill>
                <a:latin typeface="Times New Roman" pitchFamily="18" charset="0"/>
                <a:cs typeface="Times New Roman" pitchFamily="18" charset="0"/>
              </a:rPr>
              <a:t>  …  … </a:t>
            </a:r>
            <a:r>
              <a:rPr lang="ru-RU" sz="4000" b="1" dirty="0" err="1" smtClean="0">
                <a:solidFill>
                  <a:schemeClr val="tx1"/>
                </a:solidFill>
                <a:latin typeface="Times New Roman" pitchFamily="18" charset="0"/>
                <a:cs typeface="Times New Roman" pitchFamily="18" charset="0"/>
              </a:rPr>
              <a:t>жагат</a:t>
            </a:r>
            <a:r>
              <a:rPr lang="ru-RU" sz="4000" b="1" dirty="0" smtClean="0">
                <a:solidFill>
                  <a:schemeClr val="tx1"/>
                </a:solidFill>
                <a:latin typeface="Times New Roman" pitchFamily="18" charset="0"/>
                <a:cs typeface="Times New Roman" pitchFamily="18" charset="0"/>
              </a:rPr>
              <a:t>.                            </a:t>
            </a:r>
          </a:p>
          <a:p>
            <a:r>
              <a:rPr lang="ru-RU" sz="4000" b="1" dirty="0" smtClean="0">
                <a:solidFill>
                  <a:schemeClr val="tx1"/>
                </a:solidFill>
                <a:latin typeface="Times New Roman" pitchFamily="18" charset="0"/>
                <a:cs typeface="Times New Roman" pitchFamily="18" charset="0"/>
              </a:rPr>
              <a:t>Мен  </a:t>
            </a:r>
            <a:r>
              <a:rPr lang="ru-RU" sz="4000" b="1" dirty="0" err="1" smtClean="0">
                <a:solidFill>
                  <a:schemeClr val="tx1"/>
                </a:solidFill>
                <a:latin typeface="Times New Roman" pitchFamily="18" charset="0"/>
                <a:cs typeface="Times New Roman" pitchFamily="18" charset="0"/>
              </a:rPr>
              <a:t>сенин</a:t>
            </a:r>
            <a:r>
              <a:rPr lang="ru-RU" sz="4000" b="1" dirty="0" smtClean="0">
                <a:solidFill>
                  <a:schemeClr val="tx1"/>
                </a:solidFill>
                <a:latin typeface="Times New Roman" pitchFamily="18" charset="0"/>
                <a:cs typeface="Times New Roman" pitchFamily="18" charset="0"/>
              </a:rPr>
              <a:t>  …  </a:t>
            </a:r>
            <a:r>
              <a:rPr lang="ru-RU" sz="4000" b="1" dirty="0" err="1" smtClean="0">
                <a:solidFill>
                  <a:schemeClr val="tx1"/>
                </a:solidFill>
                <a:latin typeface="Times New Roman" pitchFamily="18" charset="0"/>
                <a:cs typeface="Times New Roman" pitchFamily="18" charset="0"/>
              </a:rPr>
              <a:t>баалайм</a:t>
            </a:r>
            <a:r>
              <a:rPr lang="ru-RU" sz="4000" b="1" dirty="0" smtClean="0">
                <a:solidFill>
                  <a:schemeClr val="tx1"/>
                </a:solidFill>
                <a:latin typeface="Times New Roman" pitchFamily="18" charset="0"/>
                <a:cs typeface="Times New Roman" pitchFamily="18" charset="0"/>
              </a:rPr>
              <a:t>. </a:t>
            </a:r>
          </a:p>
          <a:p>
            <a:r>
              <a:rPr lang="ru-RU" sz="4000" b="1" dirty="0" smtClean="0">
                <a:solidFill>
                  <a:schemeClr val="tx1"/>
                </a:solidFill>
                <a:latin typeface="Times New Roman" pitchFamily="18" charset="0"/>
                <a:cs typeface="Times New Roman" pitchFamily="18" charset="0"/>
              </a:rPr>
              <a:t>Мен  </a:t>
            </a:r>
            <a:r>
              <a:rPr lang="ru-RU" sz="4000" b="1" dirty="0" err="1">
                <a:solidFill>
                  <a:schemeClr val="tx1"/>
                </a:solidFill>
                <a:latin typeface="Times New Roman" pitchFamily="18" charset="0"/>
                <a:cs typeface="Times New Roman" pitchFamily="18" charset="0"/>
              </a:rPr>
              <a:t>сенин</a:t>
            </a:r>
            <a:r>
              <a:rPr lang="ru-RU" sz="4000" b="1" dirty="0">
                <a:solidFill>
                  <a:schemeClr val="tx1"/>
                </a:solidFill>
                <a:latin typeface="Times New Roman" pitchFamily="18" charset="0"/>
                <a:cs typeface="Times New Roman" pitchFamily="18" charset="0"/>
              </a:rPr>
              <a:t>  …  </a:t>
            </a:r>
            <a:r>
              <a:rPr lang="ru-RU" sz="4000" b="1" dirty="0" err="1">
                <a:solidFill>
                  <a:schemeClr val="tx1"/>
                </a:solidFill>
                <a:latin typeface="Times New Roman" pitchFamily="18" charset="0"/>
                <a:cs typeface="Times New Roman" pitchFamily="18" charset="0"/>
              </a:rPr>
              <a:t>суктанам</a:t>
            </a:r>
            <a:r>
              <a:rPr lang="ru-RU" sz="4000" b="1" dirty="0">
                <a:solidFill>
                  <a:schemeClr val="tx1"/>
                </a:solidFill>
                <a:latin typeface="Times New Roman" pitchFamily="18" charset="0"/>
                <a:cs typeface="Times New Roman" pitchFamily="18" charset="0"/>
              </a:rPr>
              <a:t>. </a:t>
            </a:r>
          </a:p>
          <a:p>
            <a:r>
              <a:rPr lang="ru-RU" sz="4000" b="1" dirty="0">
                <a:solidFill>
                  <a:schemeClr val="tx1"/>
                </a:solidFill>
                <a:latin typeface="Times New Roman" pitchFamily="18" charset="0"/>
                <a:cs typeface="Times New Roman" pitchFamily="18" charset="0"/>
              </a:rPr>
              <a:t>Мен  </a:t>
            </a:r>
            <a:r>
              <a:rPr lang="ru-RU" sz="4000" b="1" dirty="0" err="1">
                <a:solidFill>
                  <a:schemeClr val="tx1"/>
                </a:solidFill>
                <a:latin typeface="Times New Roman" pitchFamily="18" charset="0"/>
                <a:cs typeface="Times New Roman" pitchFamily="18" charset="0"/>
              </a:rPr>
              <a:t>сенин</a:t>
            </a:r>
            <a:r>
              <a:rPr lang="ru-RU" sz="4000" b="1" dirty="0">
                <a:solidFill>
                  <a:schemeClr val="tx1"/>
                </a:solidFill>
                <a:latin typeface="Times New Roman" pitchFamily="18" charset="0"/>
                <a:cs typeface="Times New Roman" pitchFamily="18" charset="0"/>
              </a:rPr>
              <a:t>  …  </a:t>
            </a:r>
            <a:r>
              <a:rPr lang="ru-RU" sz="4000" b="1" dirty="0" err="1">
                <a:solidFill>
                  <a:schemeClr val="tx1"/>
                </a:solidFill>
                <a:latin typeface="Times New Roman" pitchFamily="18" charset="0"/>
                <a:cs typeface="Times New Roman" pitchFamily="18" charset="0"/>
              </a:rPr>
              <a:t>жакшы</a:t>
            </a:r>
            <a:r>
              <a:rPr lang="ru-RU" sz="4000" b="1" dirty="0">
                <a:solidFill>
                  <a:schemeClr val="tx1"/>
                </a:solidFill>
                <a:latin typeface="Times New Roman" pitchFamily="18" charset="0"/>
                <a:cs typeface="Times New Roman" pitchFamily="18" charset="0"/>
              </a:rPr>
              <a:t> </a:t>
            </a:r>
            <a:r>
              <a:rPr lang="ru-RU" sz="4000" b="1" dirty="0" err="1">
                <a:solidFill>
                  <a:schemeClr val="tx1"/>
                </a:solidFill>
                <a:latin typeface="Times New Roman" pitchFamily="18" charset="0"/>
                <a:cs typeface="Times New Roman" pitchFamily="18" charset="0"/>
              </a:rPr>
              <a:t>көрөм</a:t>
            </a:r>
            <a:r>
              <a:rPr lang="ru-RU" sz="4000" b="1" dirty="0">
                <a:solidFill>
                  <a:schemeClr val="accent3"/>
                </a:solidFill>
                <a:latin typeface="Times New Roman" pitchFamily="18" charset="0"/>
                <a:cs typeface="Times New Roman" pitchFamily="18" charset="0"/>
              </a:rPr>
              <a:t>. </a:t>
            </a:r>
          </a:p>
          <a:p>
            <a:endParaRPr lang="ru-RU" sz="3600" b="1" dirty="0">
              <a:solidFill>
                <a:schemeClr val="accent3"/>
              </a:solidFill>
            </a:endParaRPr>
          </a:p>
        </p:txBody>
      </p:sp>
      <p:sp>
        <p:nvSpPr>
          <p:cNvPr id="3" name="Заголовок 2"/>
          <p:cNvSpPr>
            <a:spLocks noGrp="1"/>
          </p:cNvSpPr>
          <p:nvPr>
            <p:ph type="ctrTitle"/>
          </p:nvPr>
        </p:nvSpPr>
        <p:spPr>
          <a:xfrm>
            <a:off x="457200" y="404664"/>
            <a:ext cx="8305800" cy="1728192"/>
          </a:xfrm>
        </p:spPr>
        <p:txBody>
          <a:bodyPr/>
          <a:lstStyle/>
          <a:p>
            <a:r>
              <a:rPr lang="ky-KG" b="1" dirty="0">
                <a:solidFill>
                  <a:srgbClr val="0070C0"/>
                </a:solidFill>
                <a:latin typeface="Times New Roman" pitchFamily="18" charset="0"/>
                <a:cs typeface="Times New Roman" pitchFamily="18" charset="0"/>
              </a:rPr>
              <a:t>Бири-бириңерге комплимент айткыла. </a:t>
            </a:r>
            <a:endParaRPr lang="ru-RU" dirty="0"/>
          </a:p>
        </p:txBody>
      </p:sp>
    </p:spTree>
    <p:extLst>
      <p:ext uri="{BB962C8B-B14F-4D97-AF65-F5344CB8AC3E}">
        <p14:creationId xmlns:p14="http://schemas.microsoft.com/office/powerpoint/2010/main" val="34664381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8229600" cy="1620416"/>
          </a:xfrm>
        </p:spPr>
        <p:txBody>
          <a:bodyPr>
            <a:normAutofit/>
          </a:bodyPr>
          <a:lstStyle/>
          <a:p>
            <a:r>
              <a:rPr lang="ky-KG" sz="3200" dirty="0" smtClean="0"/>
              <a:t>                     </a:t>
            </a:r>
            <a:r>
              <a:rPr lang="ky-KG" sz="3200" dirty="0">
                <a:solidFill>
                  <a:srgbClr val="002060"/>
                </a:solidFill>
              </a:rPr>
              <a:t>к</a:t>
            </a:r>
            <a:r>
              <a:rPr lang="ky-KG" sz="3200" dirty="0" smtClean="0">
                <a:solidFill>
                  <a:srgbClr val="002060"/>
                </a:solidFill>
              </a:rPr>
              <a:t>айрымдуулук  иштери</a:t>
            </a:r>
            <a:br>
              <a:rPr lang="ky-KG" sz="3200" dirty="0" smtClean="0">
                <a:solidFill>
                  <a:srgbClr val="002060"/>
                </a:solidFill>
              </a:rPr>
            </a:br>
            <a:r>
              <a:rPr lang="ky-KG" sz="3200" dirty="0" smtClean="0">
                <a:solidFill>
                  <a:srgbClr val="002060"/>
                </a:solidFill>
              </a:rPr>
              <a:t>« </a:t>
            </a:r>
            <a:r>
              <a:rPr lang="ky-KG" sz="3200" dirty="0" smtClean="0">
                <a:solidFill>
                  <a:schemeClr val="bg1"/>
                </a:solidFill>
              </a:rPr>
              <a:t>Акрамов  кечтери» деп аталган </a:t>
            </a:r>
            <a:r>
              <a:rPr lang="ky-KG" sz="3200" dirty="0" smtClean="0">
                <a:solidFill>
                  <a:srgbClr val="002060"/>
                </a:solidFill>
              </a:rPr>
              <a:t>кайрымдуулук  </a:t>
            </a:r>
            <a:r>
              <a:rPr lang="ky-KG" sz="3200" dirty="0" smtClean="0">
                <a:solidFill>
                  <a:schemeClr val="bg1"/>
                </a:solidFill>
              </a:rPr>
              <a:t>концерттерин өткөрөт.</a:t>
            </a:r>
            <a:endParaRPr lang="ru-RU" sz="3200" dirty="0">
              <a:solidFill>
                <a:schemeClr val="bg1"/>
              </a:solidFill>
            </a:endParaRPr>
          </a:p>
        </p:txBody>
      </p:sp>
      <p:pic>
        <p:nvPicPr>
          <p:cNvPr id="2050" name="Picture 2" descr="C:\Users\0706979112\Desktop\майып.jp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4059238" cy="38366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0706979112\Desktop\благод.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04048" y="1989138"/>
            <a:ext cx="3672409" cy="381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5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подготовка 5"/>
          <p:cNvSpPr/>
          <p:nvPr/>
        </p:nvSpPr>
        <p:spPr>
          <a:xfrm>
            <a:off x="755576" y="692696"/>
            <a:ext cx="7560840" cy="126072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sz="2400" b="1" dirty="0" smtClean="0">
                <a:solidFill>
                  <a:schemeClr val="bg1"/>
                </a:solidFill>
              </a:rPr>
              <a:t>Жөнөкөй сүйлөм</a:t>
            </a:r>
            <a:endParaRPr lang="ru-RU" sz="2400" b="1" dirty="0">
              <a:solidFill>
                <a:schemeClr val="bg1"/>
              </a:solidFill>
            </a:endParaRPr>
          </a:p>
        </p:txBody>
      </p:sp>
      <p:sp>
        <p:nvSpPr>
          <p:cNvPr id="10" name="Блок-схема: знак завершения 9"/>
          <p:cNvSpPr/>
          <p:nvPr/>
        </p:nvSpPr>
        <p:spPr>
          <a:xfrm>
            <a:off x="653750" y="4326276"/>
            <a:ext cx="3888432" cy="122413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b="1" dirty="0" smtClean="0">
                <a:solidFill>
                  <a:schemeClr val="bg1"/>
                </a:solidFill>
              </a:rPr>
              <a:t>Бир тутумдуу сүйлөм</a:t>
            </a:r>
          </a:p>
          <a:p>
            <a:pPr algn="ctr"/>
            <a:r>
              <a:rPr lang="ky-KG" b="1" dirty="0" smtClean="0">
                <a:solidFill>
                  <a:schemeClr val="bg1"/>
                </a:solidFill>
              </a:rPr>
              <a:t>Мисалы</a:t>
            </a:r>
            <a:r>
              <a:rPr lang="ky-KG" b="1" dirty="0" smtClean="0"/>
              <a:t>:</a:t>
            </a:r>
          </a:p>
          <a:p>
            <a:pPr algn="ctr"/>
            <a:r>
              <a:rPr lang="ky-KG" dirty="0" smtClean="0">
                <a:solidFill>
                  <a:srgbClr val="002060"/>
                </a:solidFill>
              </a:rPr>
              <a:t>Республикага  эмгеги  сиңген   </a:t>
            </a:r>
            <a:r>
              <a:rPr lang="ky-KG" dirty="0" smtClean="0">
                <a:solidFill>
                  <a:schemeClr val="bg1"/>
                </a:solidFill>
              </a:rPr>
              <a:t>дарыгер.</a:t>
            </a:r>
            <a:endParaRPr lang="ru-RU" dirty="0">
              <a:solidFill>
                <a:schemeClr val="bg1"/>
              </a:solidFill>
            </a:endParaRPr>
          </a:p>
        </p:txBody>
      </p:sp>
      <p:sp>
        <p:nvSpPr>
          <p:cNvPr id="12" name="Блок-схема: знак завершения 11"/>
          <p:cNvSpPr/>
          <p:nvPr/>
        </p:nvSpPr>
        <p:spPr>
          <a:xfrm>
            <a:off x="4283968" y="3321291"/>
            <a:ext cx="4229048" cy="122413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b="1" dirty="0" smtClean="0">
                <a:solidFill>
                  <a:schemeClr val="bg1"/>
                </a:solidFill>
              </a:rPr>
              <a:t>Эки тутумдуу жөнөкөй  сүйлөм</a:t>
            </a:r>
          </a:p>
          <a:p>
            <a:pPr algn="ctr"/>
            <a:r>
              <a:rPr lang="ky-KG" b="1" dirty="0" smtClean="0">
                <a:solidFill>
                  <a:schemeClr val="bg1"/>
                </a:solidFill>
              </a:rPr>
              <a:t>Мисалы</a:t>
            </a:r>
            <a:r>
              <a:rPr lang="ky-KG" dirty="0" smtClean="0"/>
              <a:t>: </a:t>
            </a:r>
            <a:r>
              <a:rPr lang="ky-KG" dirty="0" smtClean="0">
                <a:solidFill>
                  <a:srgbClr val="002060"/>
                </a:solidFill>
              </a:rPr>
              <a:t>Мен  үчүн оорулуулардын жан  дүйнөсүнүн   тынчтыгы маанилүү.</a:t>
            </a:r>
            <a:endParaRPr lang="ru-RU" dirty="0">
              <a:solidFill>
                <a:srgbClr val="002060"/>
              </a:solidFill>
            </a:endParaRPr>
          </a:p>
        </p:txBody>
      </p:sp>
      <p:sp>
        <p:nvSpPr>
          <p:cNvPr id="14" name="Стрелка вниз 13"/>
          <p:cNvSpPr/>
          <p:nvPr/>
        </p:nvSpPr>
        <p:spPr>
          <a:xfrm>
            <a:off x="2355650" y="2169439"/>
            <a:ext cx="484632" cy="2123960"/>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Минус 14"/>
          <p:cNvSpPr/>
          <p:nvPr/>
        </p:nvSpPr>
        <p:spPr>
          <a:xfrm flipV="1">
            <a:off x="1963875" y="5456961"/>
            <a:ext cx="1211900"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Минус 15"/>
          <p:cNvSpPr/>
          <p:nvPr/>
        </p:nvSpPr>
        <p:spPr>
          <a:xfrm>
            <a:off x="5777286" y="4459799"/>
            <a:ext cx="1242985" cy="45719"/>
          </a:xfrm>
          <a:prstGeom prst="mathMinu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cxnSp>
        <p:nvCxnSpPr>
          <p:cNvPr id="18" name="Прямая соединительная линия 17"/>
          <p:cNvCxnSpPr/>
          <p:nvPr/>
        </p:nvCxnSpPr>
        <p:spPr>
          <a:xfrm>
            <a:off x="2840282" y="5517232"/>
            <a:ext cx="7761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6815494" y="4221088"/>
            <a:ext cx="1145260" cy="0"/>
          </a:xfrm>
          <a:prstGeom prst="line">
            <a:avLst/>
          </a:prstGeom>
        </p:spPr>
        <p:style>
          <a:lnRef idx="2">
            <a:schemeClr val="dk1"/>
          </a:lnRef>
          <a:fillRef idx="0">
            <a:schemeClr val="dk1"/>
          </a:fillRef>
          <a:effectRef idx="1">
            <a:schemeClr val="dk1"/>
          </a:effectRef>
          <a:fontRef idx="minor">
            <a:schemeClr val="tx1"/>
          </a:fontRef>
        </p:style>
      </p:cxnSp>
      <p:sp>
        <p:nvSpPr>
          <p:cNvPr id="25" name="Стрелка вниз 24"/>
          <p:cNvSpPr/>
          <p:nvPr/>
        </p:nvSpPr>
        <p:spPr>
          <a:xfrm>
            <a:off x="6826406" y="1971858"/>
            <a:ext cx="484632" cy="1259561"/>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7030A0"/>
              </a:solidFill>
            </a:endParaRPr>
          </a:p>
        </p:txBody>
      </p:sp>
    </p:spTree>
    <p:extLst>
      <p:ext uri="{BB962C8B-B14F-4D97-AF65-F5344CB8AC3E}">
        <p14:creationId xmlns:p14="http://schemas.microsoft.com/office/powerpoint/2010/main" val="35731091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860776"/>
          </a:xfrm>
        </p:spPr>
        <p:txBody>
          <a:bodyPr>
            <a:normAutofit/>
          </a:bodyPr>
          <a:lstStyle/>
          <a:p>
            <a:r>
              <a:rPr lang="ru-RU" sz="3200" dirty="0" smtClean="0">
                <a:solidFill>
                  <a:schemeClr val="bg1"/>
                </a:solidFill>
              </a:rPr>
              <a:t>  </a:t>
            </a:r>
            <a:r>
              <a:rPr lang="ru-RU" sz="3200" dirty="0" err="1" smtClean="0">
                <a:solidFill>
                  <a:schemeClr val="bg1"/>
                </a:solidFill>
              </a:rPr>
              <a:t>Эки</a:t>
            </a:r>
            <a:r>
              <a:rPr lang="ru-RU" sz="3200" dirty="0" smtClean="0">
                <a:solidFill>
                  <a:schemeClr val="bg1"/>
                </a:solidFill>
              </a:rPr>
              <a:t>  </a:t>
            </a:r>
            <a:r>
              <a:rPr lang="ru-RU" sz="3200" dirty="0" err="1" smtClean="0">
                <a:solidFill>
                  <a:schemeClr val="bg1"/>
                </a:solidFill>
              </a:rPr>
              <a:t>тутумдуу</a:t>
            </a:r>
            <a:r>
              <a:rPr lang="ru-RU" sz="3200" dirty="0" smtClean="0">
                <a:solidFill>
                  <a:schemeClr val="bg1"/>
                </a:solidFill>
              </a:rPr>
              <a:t>   с</a:t>
            </a:r>
            <a:r>
              <a:rPr lang="ky-KG" sz="3200" dirty="0" smtClean="0">
                <a:solidFill>
                  <a:schemeClr val="bg1"/>
                </a:solidFill>
              </a:rPr>
              <a:t>үйлөмдө  ээнин  да  баяндоочтун   да  тутуму  бар.</a:t>
            </a:r>
            <a:br>
              <a:rPr lang="ky-KG" sz="3200" dirty="0" smtClean="0">
                <a:solidFill>
                  <a:schemeClr val="bg1"/>
                </a:solidFill>
              </a:rPr>
            </a:br>
            <a:r>
              <a:rPr lang="ky-KG" sz="3200" dirty="0" smtClean="0">
                <a:solidFill>
                  <a:schemeClr val="bg1"/>
                </a:solidFill>
              </a:rPr>
              <a:t>    Мен  үчүн   оорулуулардын  жан  дүйнөсүнүн    тынчтыгы   маанилүү.</a:t>
            </a:r>
            <a:br>
              <a:rPr lang="ky-KG" sz="3200" dirty="0" smtClean="0">
                <a:solidFill>
                  <a:schemeClr val="bg1"/>
                </a:solidFill>
              </a:rPr>
            </a:br>
            <a:r>
              <a:rPr lang="ky-KG" sz="3200" dirty="0" smtClean="0">
                <a:solidFill>
                  <a:schemeClr val="bg1"/>
                </a:solidFill>
              </a:rPr>
              <a:t>  Ээнин тутуму : оорулуулардын  жан дүйнөсүнүн   тынчтыгы</a:t>
            </a:r>
            <a:br>
              <a:rPr lang="ky-KG" sz="3200" dirty="0" smtClean="0">
                <a:solidFill>
                  <a:schemeClr val="bg1"/>
                </a:solidFill>
              </a:rPr>
            </a:br>
            <a:r>
              <a:rPr lang="ky-KG" sz="3200" dirty="0" smtClean="0">
                <a:solidFill>
                  <a:schemeClr val="bg1"/>
                </a:solidFill>
              </a:rPr>
              <a:t>  Баяндоочтун тутуму:   Мен  үчүн   маанилүү</a:t>
            </a:r>
            <a:r>
              <a:rPr lang="ky-KG" sz="2000" dirty="0" smtClean="0"/>
              <a:t/>
            </a:r>
            <a:br>
              <a:rPr lang="ky-KG" sz="2000" dirty="0" smtClean="0"/>
            </a:br>
            <a:r>
              <a:rPr lang="ky-KG" sz="2000" dirty="0" smtClean="0"/>
              <a:t>.</a:t>
            </a:r>
            <a:endParaRPr lang="ru-RU" sz="2000" dirty="0"/>
          </a:p>
        </p:txBody>
      </p:sp>
    </p:spTree>
    <p:extLst>
      <p:ext uri="{BB962C8B-B14F-4D97-AF65-F5344CB8AC3E}">
        <p14:creationId xmlns:p14="http://schemas.microsoft.com/office/powerpoint/2010/main" val="35593422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1403648" y="404664"/>
            <a:ext cx="7128792"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b="1" dirty="0" smtClean="0">
                <a:solidFill>
                  <a:srgbClr val="FF0000"/>
                </a:solidFill>
              </a:rPr>
              <a:t>Кыргыз Республикасынын  Баатыры</a:t>
            </a:r>
            <a:r>
              <a:rPr lang="ky-KG" b="1" dirty="0" smtClean="0">
                <a:solidFill>
                  <a:srgbClr val="002060"/>
                </a:solidFill>
              </a:rPr>
              <a:t>,СССРдин  Жогорку кеңешинин, Кыргыз Республикасынын депутаты.Эң узак  убакыттан  бери  хирург болуп иштеп келе жаткан врач катары  Гиннестин рекорддор китебине кирген. Медицина илимдеринин  доктору,профессор, Кыргызстан УИАнын академиги</a:t>
            </a:r>
            <a:endParaRPr lang="ru-RU" b="1" dirty="0">
              <a:solidFill>
                <a:srgbClr val="002060"/>
              </a:solidFill>
            </a:endParaRPr>
          </a:p>
        </p:txBody>
      </p:sp>
      <p:sp>
        <p:nvSpPr>
          <p:cNvPr id="4" name="Овал 3"/>
          <p:cNvSpPr/>
          <p:nvPr/>
        </p:nvSpPr>
        <p:spPr>
          <a:xfrm>
            <a:off x="1403648" y="3501008"/>
            <a:ext cx="7128792" cy="2952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y-KG" b="1" dirty="0" smtClean="0">
                <a:solidFill>
                  <a:srgbClr val="FF0000"/>
                </a:solidFill>
              </a:rPr>
              <a:t>Кыргыз Республикасынын Баатыры</a:t>
            </a:r>
            <a:r>
              <a:rPr lang="ky-KG" b="1" dirty="0" smtClean="0">
                <a:solidFill>
                  <a:srgbClr val="002060"/>
                </a:solidFill>
              </a:rPr>
              <a:t>, Республикага эмгеги сиңген белгилүү дарыгер.Медицина  илимдеринин доктору,хирург.Уникалдуу операцияларды  хирургия практикасына киргизген.Анын жасаган кээ  бир операцияларына окшош операциялар алиге чейин дүйнөдө жасала элек.  Спорттук  гимнастика боюнча   СССР дин спортунун чебери.</a:t>
            </a:r>
            <a:endParaRPr lang="ru-RU" b="1" dirty="0">
              <a:solidFill>
                <a:srgbClr val="002060"/>
              </a:solidFill>
            </a:endParaRPr>
          </a:p>
        </p:txBody>
      </p:sp>
      <p:sp>
        <p:nvSpPr>
          <p:cNvPr id="6" name="Улыбающееся лицо 5"/>
          <p:cNvSpPr/>
          <p:nvPr/>
        </p:nvSpPr>
        <p:spPr>
          <a:xfrm>
            <a:off x="401640" y="1512151"/>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лыбающееся лицо 6"/>
          <p:cNvSpPr/>
          <p:nvPr/>
        </p:nvSpPr>
        <p:spPr>
          <a:xfrm>
            <a:off x="401640" y="4581128"/>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57859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0"/>
            <a:ext cx="2057400" cy="45719"/>
          </a:xfrm>
        </p:spPr>
        <p:txBody>
          <a:bodyPr>
            <a:normAutofit fontScale="90000"/>
          </a:bodyPr>
          <a:lstStyle/>
          <a:p>
            <a:endParaRPr lang="ru-RU" dirty="0"/>
          </a:p>
        </p:txBody>
      </p:sp>
      <p:sp>
        <p:nvSpPr>
          <p:cNvPr id="4" name="Текст 3"/>
          <p:cNvSpPr>
            <a:spLocks noGrp="1"/>
          </p:cNvSpPr>
          <p:nvPr>
            <p:ph type="body" sz="half" idx="2"/>
          </p:nvPr>
        </p:nvSpPr>
        <p:spPr>
          <a:xfrm>
            <a:off x="4644008" y="908720"/>
            <a:ext cx="4042792" cy="5111080"/>
          </a:xfrm>
        </p:spPr>
        <p:txBody>
          <a:bodyPr/>
          <a:lstStyle/>
          <a:p>
            <a:endParaRPr lang="ky-KG" dirty="0" smtClean="0"/>
          </a:p>
          <a:p>
            <a:pPr algn="ctr"/>
            <a:r>
              <a:rPr lang="ky-KG" dirty="0" smtClean="0">
                <a:solidFill>
                  <a:srgbClr val="C00000"/>
                </a:solidFill>
              </a:rPr>
              <a:t>   </a:t>
            </a:r>
            <a:r>
              <a:rPr lang="ky-KG" sz="2400" b="1" dirty="0" smtClean="0">
                <a:solidFill>
                  <a:srgbClr val="C00000"/>
                </a:solidFill>
              </a:rPr>
              <a:t>Кыргыз Республикасынын              Баатыры</a:t>
            </a:r>
          </a:p>
          <a:p>
            <a:pPr algn="ctr"/>
            <a:endParaRPr lang="ky-KG" sz="2400" dirty="0" smtClean="0">
              <a:solidFill>
                <a:srgbClr val="C00000"/>
              </a:solidFill>
            </a:endParaRPr>
          </a:p>
          <a:p>
            <a:pPr algn="ctr"/>
            <a:r>
              <a:rPr lang="ky-KG" sz="2400" dirty="0" smtClean="0"/>
              <a:t>    </a:t>
            </a:r>
            <a:r>
              <a:rPr lang="ky-KG" sz="2400" b="1" dirty="0" smtClean="0">
                <a:solidFill>
                  <a:schemeClr val="bg1"/>
                </a:solidFill>
                <a:latin typeface="Times New Roman" pitchFamily="18" charset="0"/>
                <a:cs typeface="Times New Roman" pitchFamily="18" charset="0"/>
              </a:rPr>
              <a:t>Мамакеев Мамбет </a:t>
            </a:r>
            <a:r>
              <a:rPr lang="en-US" sz="2400" b="1" dirty="0" smtClean="0">
                <a:solidFill>
                  <a:schemeClr val="bg1"/>
                </a:solidFill>
                <a:latin typeface="Times New Roman" pitchFamily="18" charset="0"/>
                <a:cs typeface="Times New Roman" pitchFamily="18" charset="0"/>
              </a:rPr>
              <a:t>  </a:t>
            </a:r>
            <a:r>
              <a:rPr lang="ky-KG" sz="2400" b="1" dirty="0" smtClean="0">
                <a:solidFill>
                  <a:schemeClr val="bg1"/>
                </a:solidFill>
                <a:latin typeface="Times New Roman" pitchFamily="18" charset="0"/>
                <a:cs typeface="Times New Roman" pitchFamily="18" charset="0"/>
              </a:rPr>
              <a:t>Мамакеевич</a:t>
            </a:r>
            <a:endParaRPr lang="ru-RU" sz="2400" b="1" dirty="0">
              <a:solidFill>
                <a:schemeClr val="bg1"/>
              </a:solidFill>
              <a:latin typeface="Times New Roman" pitchFamily="18" charset="0"/>
              <a:cs typeface="Times New Roman" pitchFamily="18" charset="0"/>
            </a:endParaRPr>
          </a:p>
        </p:txBody>
      </p:sp>
      <p:pic>
        <p:nvPicPr>
          <p:cNvPr id="5" name="Picture 2" descr="C:\Users\0706979112\Desktop\мамакеев.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2005" r="22005"/>
          <a:stretch>
            <a:fillRect/>
          </a:stretch>
        </p:blipFill>
        <p:spPr bwMode="auto">
          <a:xfrm>
            <a:off x="457200" y="1052736"/>
            <a:ext cx="4114800"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5245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8224" y="0"/>
            <a:ext cx="2057400" cy="45719"/>
          </a:xfrm>
        </p:spPr>
        <p:txBody>
          <a:bodyPr>
            <a:normAutofit fontScale="90000"/>
          </a:bodyPr>
          <a:lstStyle/>
          <a:p>
            <a:endParaRPr lang="ru-RU" dirty="0"/>
          </a:p>
        </p:txBody>
      </p:sp>
      <p:sp>
        <p:nvSpPr>
          <p:cNvPr id="3" name="Рисунок 2"/>
          <p:cNvSpPr>
            <a:spLocks noGrp="1"/>
          </p:cNvSpPr>
          <p:nvPr>
            <p:ph type="pic" idx="1"/>
          </p:nvPr>
        </p:nvSpPr>
        <p:spPr>
          <a:xfrm>
            <a:off x="457200" y="836712"/>
            <a:ext cx="4762872" cy="4680520"/>
          </a:xfrm>
        </p:spPr>
      </p:sp>
      <p:sp>
        <p:nvSpPr>
          <p:cNvPr id="4" name="Текст 3"/>
          <p:cNvSpPr>
            <a:spLocks noGrp="1"/>
          </p:cNvSpPr>
          <p:nvPr>
            <p:ph type="body" sz="half" idx="2"/>
          </p:nvPr>
        </p:nvSpPr>
        <p:spPr>
          <a:xfrm>
            <a:off x="5652120" y="980728"/>
            <a:ext cx="3034680" cy="4519527"/>
          </a:xfrm>
        </p:spPr>
        <p:txBody>
          <a:bodyPr>
            <a:normAutofit lnSpcReduction="10000"/>
          </a:bodyPr>
          <a:lstStyle/>
          <a:p>
            <a:pPr algn="ctr"/>
            <a:endParaRPr lang="en-US" sz="2400" b="1" dirty="0">
              <a:solidFill>
                <a:srgbClr val="FF0000"/>
              </a:solidFill>
            </a:endParaRPr>
          </a:p>
          <a:p>
            <a:pPr algn="ctr"/>
            <a:r>
              <a:rPr lang="ky-KG" sz="2400" b="1" dirty="0" smtClean="0">
                <a:solidFill>
                  <a:srgbClr val="C00000"/>
                </a:solidFill>
              </a:rPr>
              <a:t>Кыргыз </a:t>
            </a:r>
            <a:r>
              <a:rPr lang="ky-KG" sz="2400" b="1" dirty="0">
                <a:solidFill>
                  <a:srgbClr val="C00000"/>
                </a:solidFill>
              </a:rPr>
              <a:t>Республикасынын           </a:t>
            </a:r>
            <a:r>
              <a:rPr lang="ky-KG" sz="2400" b="1" dirty="0" smtClean="0">
                <a:solidFill>
                  <a:srgbClr val="C00000"/>
                </a:solidFill>
              </a:rPr>
              <a:t>Баатыры</a:t>
            </a:r>
          </a:p>
          <a:p>
            <a:pPr algn="ctr"/>
            <a:endParaRPr lang="ky-KG" sz="2400" b="1" dirty="0" smtClean="0">
              <a:solidFill>
                <a:srgbClr val="FF0000"/>
              </a:solidFill>
            </a:endParaRPr>
          </a:p>
          <a:p>
            <a:pPr algn="ctr"/>
            <a:r>
              <a:rPr lang="ky-KG" sz="2400" b="1" dirty="0">
                <a:solidFill>
                  <a:schemeClr val="bg1"/>
                </a:solidFill>
              </a:rPr>
              <a:t>Эрнст      Акрамов</a:t>
            </a:r>
          </a:p>
          <a:p>
            <a:pPr algn="ctr"/>
            <a:endParaRPr lang="ky-KG" sz="2400" dirty="0"/>
          </a:p>
          <a:p>
            <a:r>
              <a:rPr lang="ky-KG" sz="2400" dirty="0"/>
              <a:t> </a:t>
            </a:r>
            <a:r>
              <a:rPr lang="ky-KG" sz="2400" dirty="0" smtClean="0"/>
              <a:t>     </a:t>
            </a:r>
          </a:p>
        </p:txBody>
      </p:sp>
      <p:pic>
        <p:nvPicPr>
          <p:cNvPr id="5" name="Picture 3" descr="C:\Users\0706979112\Desktop\акрам.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1600" y="1124744"/>
            <a:ext cx="4059238" cy="3744416"/>
          </a:xfrm>
          <a:prstGeom prst="rect">
            <a:avLst/>
          </a:prstGeom>
          <a:noFill/>
          <a:effectLst>
            <a:outerShdw blurRad="88900" sx="103000" sy="103000" algn="ctr" rotWithShape="0">
              <a:prstClr val="black">
                <a:alpha val="32000"/>
              </a:prstClr>
            </a:outerShd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4360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706979112\Desktop\мамакеев.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395536" y="836712"/>
            <a:ext cx="4876800" cy="4032448"/>
          </a:xfrm>
          <a:prstGeom prst="rect">
            <a:avLst/>
          </a:prstGeom>
          <a:noFill/>
          <a:extLst>
            <a:ext uri="{909E8E84-426E-40DD-AFC4-6F175D3DCCD1}">
              <a14:hiddenFill xmlns:a14="http://schemas.microsoft.com/office/drawing/2010/main">
                <a:solidFill>
                  <a:srgbClr val="FFFFFF"/>
                </a:solidFill>
              </a14:hiddenFill>
            </a:ext>
          </a:extLst>
        </p:spPr>
      </p:pic>
      <p:sp>
        <p:nvSpPr>
          <p:cNvPr id="7" name="Текст 6"/>
          <p:cNvSpPr>
            <a:spLocks noGrp="1"/>
          </p:cNvSpPr>
          <p:nvPr>
            <p:ph type="body" idx="2"/>
          </p:nvPr>
        </p:nvSpPr>
        <p:spPr>
          <a:xfrm>
            <a:off x="5364088" y="332656"/>
            <a:ext cx="3401960" cy="5750024"/>
          </a:xfrm>
        </p:spPr>
        <p:txBody>
          <a:bodyPr>
            <a:noAutofit/>
          </a:bodyPr>
          <a:lstStyle/>
          <a:p>
            <a:r>
              <a:rPr lang="ky-KG" sz="2000" dirty="0" smtClean="0">
                <a:solidFill>
                  <a:schemeClr val="bg1"/>
                </a:solidFill>
              </a:rPr>
              <a:t>Мамбет Мамакеев  1927-жылы  1-октябрда  Ысык-Көл  облсунун  Ак-Суу  районундагы  Кереге –Таш</a:t>
            </a:r>
            <a:r>
              <a:rPr lang="ru-RU" sz="2000" dirty="0">
                <a:solidFill>
                  <a:schemeClr val="bg1"/>
                </a:solidFill>
              </a:rPr>
              <a:t> </a:t>
            </a:r>
            <a:r>
              <a:rPr lang="ru-RU" sz="2000" dirty="0" err="1" smtClean="0">
                <a:solidFill>
                  <a:schemeClr val="bg1"/>
                </a:solidFill>
              </a:rPr>
              <a:t>айылында</a:t>
            </a:r>
            <a:r>
              <a:rPr lang="ru-RU" sz="2000" dirty="0" smtClean="0">
                <a:solidFill>
                  <a:schemeClr val="bg1"/>
                </a:solidFill>
              </a:rPr>
              <a:t> </a:t>
            </a:r>
            <a:r>
              <a:rPr lang="ru-RU" sz="2000" dirty="0" err="1" smtClean="0">
                <a:solidFill>
                  <a:schemeClr val="bg1"/>
                </a:solidFill>
              </a:rPr>
              <a:t>төрөлгөн</a:t>
            </a:r>
            <a:r>
              <a:rPr lang="ru-RU" sz="2000" dirty="0" smtClean="0">
                <a:solidFill>
                  <a:schemeClr val="bg1"/>
                </a:solidFill>
              </a:rPr>
              <a:t>. </a:t>
            </a:r>
            <a:r>
              <a:rPr lang="ru-RU" sz="2000" dirty="0" err="1" smtClean="0">
                <a:solidFill>
                  <a:schemeClr val="bg1"/>
                </a:solidFill>
              </a:rPr>
              <a:t>Жаш</a:t>
            </a:r>
            <a:r>
              <a:rPr lang="ru-RU" sz="2000" dirty="0" smtClean="0">
                <a:solidFill>
                  <a:schemeClr val="bg1"/>
                </a:solidFill>
              </a:rPr>
              <a:t> </a:t>
            </a:r>
            <a:r>
              <a:rPr lang="ru-RU" sz="2000" dirty="0" err="1" smtClean="0">
                <a:solidFill>
                  <a:schemeClr val="bg1"/>
                </a:solidFill>
              </a:rPr>
              <a:t>кезинде</a:t>
            </a:r>
            <a:r>
              <a:rPr lang="ru-RU" sz="2000" dirty="0" smtClean="0">
                <a:solidFill>
                  <a:schemeClr val="bg1"/>
                </a:solidFill>
              </a:rPr>
              <a:t> </a:t>
            </a:r>
            <a:r>
              <a:rPr lang="ru-RU" sz="2000" dirty="0" err="1" smtClean="0">
                <a:solidFill>
                  <a:schemeClr val="bg1"/>
                </a:solidFill>
              </a:rPr>
              <a:t>орус</a:t>
            </a:r>
            <a:r>
              <a:rPr lang="ru-RU" sz="2000" dirty="0" smtClean="0">
                <a:solidFill>
                  <a:schemeClr val="bg1"/>
                </a:solidFill>
              </a:rPr>
              <a:t>  </a:t>
            </a:r>
            <a:r>
              <a:rPr lang="ru-RU" sz="2000" dirty="0" err="1" smtClean="0">
                <a:solidFill>
                  <a:schemeClr val="bg1"/>
                </a:solidFill>
              </a:rPr>
              <a:t>тилин</a:t>
            </a:r>
            <a:r>
              <a:rPr lang="ru-RU" sz="2000" dirty="0" smtClean="0">
                <a:solidFill>
                  <a:schemeClr val="bg1"/>
                </a:solidFill>
              </a:rPr>
              <a:t> такыр </a:t>
            </a:r>
            <a:r>
              <a:rPr lang="ru-RU" sz="2000" dirty="0" err="1" smtClean="0">
                <a:solidFill>
                  <a:schemeClr val="bg1"/>
                </a:solidFill>
              </a:rPr>
              <a:t>билбеген</a:t>
            </a:r>
            <a:r>
              <a:rPr lang="ru-RU" sz="2000" dirty="0" smtClean="0">
                <a:solidFill>
                  <a:schemeClr val="bg1"/>
                </a:solidFill>
              </a:rPr>
              <a:t>  </a:t>
            </a:r>
            <a:r>
              <a:rPr lang="ru-RU" sz="2000" dirty="0" err="1" smtClean="0">
                <a:solidFill>
                  <a:schemeClr val="bg1"/>
                </a:solidFill>
              </a:rPr>
              <a:t>Мамбет</a:t>
            </a:r>
            <a:r>
              <a:rPr lang="ru-RU" sz="2000" dirty="0" smtClean="0">
                <a:solidFill>
                  <a:schemeClr val="bg1"/>
                </a:solidFill>
              </a:rPr>
              <a:t> </a:t>
            </a:r>
            <a:r>
              <a:rPr lang="ru-RU" sz="2000" dirty="0" err="1" smtClean="0">
                <a:solidFill>
                  <a:schemeClr val="bg1"/>
                </a:solidFill>
              </a:rPr>
              <a:t>Мамакеев</a:t>
            </a:r>
            <a:r>
              <a:rPr lang="ru-RU" sz="2000" dirty="0" smtClean="0">
                <a:solidFill>
                  <a:schemeClr val="bg1"/>
                </a:solidFill>
              </a:rPr>
              <a:t> «</a:t>
            </a:r>
            <a:r>
              <a:rPr lang="ru-RU" sz="2000" dirty="0" err="1" smtClean="0">
                <a:solidFill>
                  <a:schemeClr val="bg1"/>
                </a:solidFill>
              </a:rPr>
              <a:t>окуш</a:t>
            </a:r>
            <a:r>
              <a:rPr lang="ru-RU" sz="2000" dirty="0" smtClean="0">
                <a:solidFill>
                  <a:schemeClr val="bg1"/>
                </a:solidFill>
              </a:rPr>
              <a:t> </a:t>
            </a:r>
            <a:r>
              <a:rPr lang="ru-RU" sz="2000" dirty="0" err="1" smtClean="0">
                <a:solidFill>
                  <a:schemeClr val="bg1"/>
                </a:solidFill>
              </a:rPr>
              <a:t>керек</a:t>
            </a:r>
            <a:r>
              <a:rPr lang="ru-RU" sz="2000" dirty="0" smtClean="0">
                <a:solidFill>
                  <a:schemeClr val="bg1"/>
                </a:solidFill>
              </a:rPr>
              <a:t>» </a:t>
            </a:r>
            <a:r>
              <a:rPr lang="ru-RU" sz="2000" dirty="0" err="1" smtClean="0">
                <a:solidFill>
                  <a:schemeClr val="bg1"/>
                </a:solidFill>
              </a:rPr>
              <a:t>деген</a:t>
            </a:r>
            <a:r>
              <a:rPr lang="ru-RU" sz="2000" dirty="0" smtClean="0">
                <a:solidFill>
                  <a:schemeClr val="bg1"/>
                </a:solidFill>
              </a:rPr>
              <a:t>  </a:t>
            </a:r>
            <a:r>
              <a:rPr lang="ru-RU" sz="2000" dirty="0" err="1" smtClean="0">
                <a:solidFill>
                  <a:schemeClr val="bg1"/>
                </a:solidFill>
              </a:rPr>
              <a:t>максат</a:t>
            </a:r>
            <a:r>
              <a:rPr lang="ru-RU" sz="2000" dirty="0" smtClean="0">
                <a:solidFill>
                  <a:schemeClr val="bg1"/>
                </a:solidFill>
              </a:rPr>
              <a:t> </a:t>
            </a:r>
            <a:r>
              <a:rPr lang="ru-RU" sz="2000" dirty="0" err="1" smtClean="0">
                <a:solidFill>
                  <a:schemeClr val="bg1"/>
                </a:solidFill>
              </a:rPr>
              <a:t>коюп</a:t>
            </a:r>
            <a:r>
              <a:rPr lang="ru-RU" sz="2000" dirty="0" smtClean="0">
                <a:solidFill>
                  <a:schemeClr val="bg1"/>
                </a:solidFill>
              </a:rPr>
              <a:t> , 1946-жылы  </a:t>
            </a:r>
            <a:r>
              <a:rPr lang="ru-RU" sz="2000" dirty="0" err="1" smtClean="0">
                <a:solidFill>
                  <a:schemeClr val="bg1"/>
                </a:solidFill>
              </a:rPr>
              <a:t>борбор</a:t>
            </a:r>
            <a:r>
              <a:rPr lang="ru-RU" sz="2000" dirty="0" smtClean="0">
                <a:solidFill>
                  <a:schemeClr val="bg1"/>
                </a:solidFill>
              </a:rPr>
              <a:t>  </a:t>
            </a:r>
            <a:r>
              <a:rPr lang="ru-RU" sz="2000" dirty="0" err="1" smtClean="0">
                <a:solidFill>
                  <a:schemeClr val="bg1"/>
                </a:solidFill>
              </a:rPr>
              <a:t>шаарга</a:t>
            </a:r>
            <a:r>
              <a:rPr lang="ru-RU" sz="2000" dirty="0" smtClean="0">
                <a:solidFill>
                  <a:schemeClr val="bg1"/>
                </a:solidFill>
              </a:rPr>
              <a:t> </a:t>
            </a:r>
            <a:r>
              <a:rPr lang="ru-RU" sz="2000" dirty="0" err="1" smtClean="0">
                <a:solidFill>
                  <a:schemeClr val="bg1"/>
                </a:solidFill>
              </a:rPr>
              <a:t>келип</a:t>
            </a:r>
            <a:r>
              <a:rPr lang="ru-RU" sz="2000" dirty="0" smtClean="0">
                <a:solidFill>
                  <a:schemeClr val="bg1"/>
                </a:solidFill>
              </a:rPr>
              <a:t> ,</a:t>
            </a:r>
            <a:r>
              <a:rPr lang="ru-RU" sz="2000" dirty="0" err="1" smtClean="0">
                <a:solidFill>
                  <a:schemeClr val="bg1"/>
                </a:solidFill>
              </a:rPr>
              <a:t>медициналык</a:t>
            </a:r>
            <a:r>
              <a:rPr lang="ru-RU" sz="2000" dirty="0" smtClean="0">
                <a:solidFill>
                  <a:schemeClr val="bg1"/>
                </a:solidFill>
              </a:rPr>
              <a:t> институтка  </a:t>
            </a:r>
            <a:r>
              <a:rPr lang="ru-RU" sz="2000" dirty="0" err="1" smtClean="0">
                <a:solidFill>
                  <a:schemeClr val="bg1"/>
                </a:solidFill>
              </a:rPr>
              <a:t>тапшырат</a:t>
            </a:r>
            <a:r>
              <a:rPr lang="ru-RU" sz="2000" dirty="0" smtClean="0">
                <a:solidFill>
                  <a:schemeClr val="bg1"/>
                </a:solidFill>
              </a:rPr>
              <a:t>.  </a:t>
            </a:r>
            <a:r>
              <a:rPr lang="ru-RU" sz="2000" dirty="0" err="1" smtClean="0">
                <a:solidFill>
                  <a:schemeClr val="bg1"/>
                </a:solidFill>
              </a:rPr>
              <a:t>Институтту</a:t>
            </a:r>
            <a:r>
              <a:rPr lang="ru-RU" sz="2000" dirty="0" smtClean="0">
                <a:solidFill>
                  <a:schemeClr val="bg1"/>
                </a:solidFill>
              </a:rPr>
              <a:t>  </a:t>
            </a:r>
            <a:r>
              <a:rPr lang="ru-RU" sz="2000" dirty="0" err="1" smtClean="0">
                <a:solidFill>
                  <a:schemeClr val="bg1"/>
                </a:solidFill>
              </a:rPr>
              <a:t>бүтүрүп</a:t>
            </a:r>
            <a:r>
              <a:rPr lang="ru-RU" sz="2000" dirty="0" smtClean="0">
                <a:solidFill>
                  <a:schemeClr val="bg1"/>
                </a:solidFill>
              </a:rPr>
              <a:t>, хирургия  </a:t>
            </a:r>
            <a:r>
              <a:rPr lang="ru-RU" sz="2000" dirty="0" err="1" smtClean="0">
                <a:solidFill>
                  <a:schemeClr val="bg1"/>
                </a:solidFill>
              </a:rPr>
              <a:t>кафедрасында</a:t>
            </a:r>
            <a:r>
              <a:rPr lang="ru-RU" sz="2000" dirty="0" smtClean="0">
                <a:solidFill>
                  <a:schemeClr val="bg1"/>
                </a:solidFill>
              </a:rPr>
              <a:t> ординатор  </a:t>
            </a:r>
            <a:r>
              <a:rPr lang="ru-RU" sz="2000" dirty="0" err="1" smtClean="0">
                <a:solidFill>
                  <a:schemeClr val="bg1"/>
                </a:solidFill>
              </a:rPr>
              <a:t>болуп,андан</a:t>
            </a:r>
            <a:r>
              <a:rPr lang="ru-RU" sz="2000" dirty="0" smtClean="0">
                <a:solidFill>
                  <a:schemeClr val="bg1"/>
                </a:solidFill>
              </a:rPr>
              <a:t> </a:t>
            </a:r>
            <a:r>
              <a:rPr lang="ru-RU" sz="2000" dirty="0" err="1" smtClean="0">
                <a:solidFill>
                  <a:schemeClr val="bg1"/>
                </a:solidFill>
              </a:rPr>
              <a:t>кийин</a:t>
            </a:r>
            <a:r>
              <a:rPr lang="ru-RU" sz="2000" dirty="0" smtClean="0">
                <a:solidFill>
                  <a:schemeClr val="bg1"/>
                </a:solidFill>
              </a:rPr>
              <a:t>  </a:t>
            </a:r>
            <a:r>
              <a:rPr lang="ru-RU" sz="2000" dirty="0" err="1" smtClean="0">
                <a:solidFill>
                  <a:schemeClr val="bg1"/>
                </a:solidFill>
              </a:rPr>
              <a:t>аспирантурада</a:t>
            </a:r>
            <a:r>
              <a:rPr lang="ru-RU" sz="2000" dirty="0" smtClean="0">
                <a:solidFill>
                  <a:schemeClr val="bg1"/>
                </a:solidFill>
              </a:rPr>
              <a:t> </a:t>
            </a:r>
            <a:r>
              <a:rPr lang="ru-RU" sz="2000" dirty="0" err="1" smtClean="0">
                <a:solidFill>
                  <a:schemeClr val="bg1"/>
                </a:solidFill>
              </a:rPr>
              <a:t>окуган</a:t>
            </a:r>
            <a:r>
              <a:rPr lang="ru-RU" sz="2000" dirty="0" smtClean="0">
                <a:solidFill>
                  <a:schemeClr val="bg1"/>
                </a:solidFill>
              </a:rPr>
              <a:t>.</a:t>
            </a:r>
            <a:endParaRPr lang="ky-KG" sz="2000" dirty="0" smtClean="0">
              <a:solidFill>
                <a:schemeClr val="bg1"/>
              </a:solidFill>
            </a:endParaRPr>
          </a:p>
        </p:txBody>
      </p:sp>
      <p:sp>
        <p:nvSpPr>
          <p:cNvPr id="6" name="Заголовок 5"/>
          <p:cNvSpPr>
            <a:spLocks noGrp="1"/>
          </p:cNvSpPr>
          <p:nvPr>
            <p:ph type="title"/>
          </p:nvPr>
        </p:nvSpPr>
        <p:spPr>
          <a:xfrm>
            <a:off x="6012160" y="-315416"/>
            <a:ext cx="1981200" cy="144017"/>
          </a:xfrm>
        </p:spPr>
        <p:txBody>
          <a:bodyPr>
            <a:normAutofit fontScale="90000"/>
          </a:bodyPr>
          <a:lstStyle/>
          <a:p>
            <a:endParaRPr lang="ru-RU" dirty="0"/>
          </a:p>
        </p:txBody>
      </p:sp>
    </p:spTree>
    <p:extLst>
      <p:ext uri="{BB962C8B-B14F-4D97-AF65-F5344CB8AC3E}">
        <p14:creationId xmlns:p14="http://schemas.microsoft.com/office/powerpoint/2010/main" val="704349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0"/>
            <a:ext cx="8229600" cy="6021288"/>
          </a:xfrm>
        </p:spPr>
        <p:txBody>
          <a:bodyPr>
            <a:noAutofit/>
          </a:bodyPr>
          <a:lstStyle/>
          <a:p>
            <a:r>
              <a:rPr lang="ky-KG" sz="3200" dirty="0" smtClean="0">
                <a:solidFill>
                  <a:schemeClr val="bg1"/>
                </a:solidFill>
              </a:rPr>
              <a:t>Мамакеев-200дөн ашык  илимий эмгектердин автору. Негизги  илимий  эмгектери  өт ооруларын   дарылоо,  өттөгү ташты хирургиялык  жол  менен алуу, ошондой эле бейтаптарга   хирургиялык  шашылыш жардам  көрсөтүүгө  арналган. Биринчи жолу лекция  өтчү  залга   аппаратты коюп, студенттер,   доктурлар  көрсүн  деп, «Опрерацияны  кандай жасоо керек? деген кассетаны   телевизорго   коюп   операция жасаган.</a:t>
            </a:r>
            <a:endParaRPr lang="ru-RU" sz="3200" dirty="0">
              <a:solidFill>
                <a:schemeClr val="bg1"/>
              </a:solidFill>
            </a:endParaRPr>
          </a:p>
        </p:txBody>
      </p:sp>
    </p:spTree>
    <p:extLst>
      <p:ext uri="{BB962C8B-B14F-4D97-AF65-F5344CB8AC3E}">
        <p14:creationId xmlns:p14="http://schemas.microsoft.com/office/powerpoint/2010/main" val="21616629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76672"/>
            <a:ext cx="8229600" cy="5400600"/>
          </a:xfrm>
        </p:spPr>
        <p:txBody>
          <a:bodyPr>
            <a:normAutofit/>
          </a:bodyPr>
          <a:lstStyle/>
          <a:p>
            <a:r>
              <a:rPr lang="ky-KG" sz="3200" dirty="0" smtClean="0">
                <a:solidFill>
                  <a:schemeClr val="bg1"/>
                </a:solidFill>
              </a:rPr>
              <a:t>Ал  94 жашка  келип калса да бүгункү  күнгө чейин операция жасап келет. 70 жылдык карьерасында  30000 миңден ашык  ашык операция жасаган.Бул тууралуу өзүнун тастыктаганы бар. Чарчап келген учурда операцияларды  креслого  отуруп   алып жасайт. Күнүгө  үч-төрт,  кээде  жети-сегиз бейтап  колунан  өтөт. Ал  дүйнөдө эмгек жолун  улантып  келе  жаткан эң кары хирургдардын   бири   болуп  саналат. </a:t>
            </a:r>
            <a:endParaRPr lang="ru-RU" sz="3200" dirty="0">
              <a:solidFill>
                <a:schemeClr val="bg1"/>
              </a:solidFill>
            </a:endParaRPr>
          </a:p>
        </p:txBody>
      </p:sp>
    </p:spTree>
    <p:extLst>
      <p:ext uri="{BB962C8B-B14F-4D97-AF65-F5344CB8AC3E}">
        <p14:creationId xmlns:p14="http://schemas.microsoft.com/office/powerpoint/2010/main" val="32984139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3816424"/>
          </a:xfrm>
        </p:spPr>
        <p:txBody>
          <a:bodyPr>
            <a:normAutofit/>
          </a:bodyPr>
          <a:lstStyle/>
          <a:p>
            <a:r>
              <a:rPr lang="ky-KG" dirty="0" smtClean="0"/>
              <a:t>       </a:t>
            </a:r>
            <a:r>
              <a:rPr lang="ky-KG" sz="3600" dirty="0" smtClean="0">
                <a:solidFill>
                  <a:schemeClr val="bg1"/>
                </a:solidFill>
              </a:rPr>
              <a:t>2020-жылдын февраль айында Мамбет  Мамакеев эң узак убакыттан бери хирург болуп иштеп келе жаткан врач катары  Гиннесстин рекорддор китебине кирди.</a:t>
            </a:r>
            <a:endParaRPr lang="ru-RU" sz="3600" dirty="0">
              <a:solidFill>
                <a:schemeClr val="bg1"/>
              </a:solidFill>
            </a:endParaRPr>
          </a:p>
        </p:txBody>
      </p:sp>
    </p:spTree>
    <p:extLst>
      <p:ext uri="{BB962C8B-B14F-4D97-AF65-F5344CB8AC3E}">
        <p14:creationId xmlns:p14="http://schemas.microsoft.com/office/powerpoint/2010/main" val="19312090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28800"/>
            <a:ext cx="8229600" cy="4497363"/>
          </a:xfrm>
        </p:spPr>
        <p:txBody>
          <a:bodyPr>
            <a:normAutofit/>
          </a:bodyPr>
          <a:lstStyle/>
          <a:p>
            <a:pPr marL="457200" indent="-457200">
              <a:buAutoNum type="arabicPeriod"/>
            </a:pPr>
            <a:r>
              <a:rPr lang="ky-KG" sz="2800" dirty="0" smtClean="0">
                <a:solidFill>
                  <a:schemeClr val="bg1"/>
                </a:solidFill>
                <a:latin typeface="Times New Roman" pitchFamily="18" charset="0"/>
                <a:cs typeface="Times New Roman" pitchFamily="18" charset="0"/>
              </a:rPr>
              <a:t>Бир тутумдуу жана эки тутумдуу   жөнөкөй сүйлөмдөрдү  кебиңерде колдонуп,  машыгасыңар.</a:t>
            </a:r>
          </a:p>
          <a:p>
            <a:pPr marL="457200" indent="-457200">
              <a:buAutoNum type="arabicPeriod"/>
            </a:pPr>
            <a:r>
              <a:rPr lang="ky-KG" sz="2800" dirty="0">
                <a:solidFill>
                  <a:schemeClr val="bg1"/>
                </a:solidFill>
                <a:latin typeface="Times New Roman" pitchFamily="18" charset="0"/>
                <a:cs typeface="Times New Roman" pitchFamily="18" charset="0"/>
              </a:rPr>
              <a:t> </a:t>
            </a:r>
            <a:r>
              <a:rPr lang="ky-KG" sz="2800" dirty="0" smtClean="0">
                <a:solidFill>
                  <a:schemeClr val="bg1"/>
                </a:solidFill>
                <a:latin typeface="Times New Roman" pitchFamily="18" charset="0"/>
                <a:cs typeface="Times New Roman" pitchFamily="18" charset="0"/>
              </a:rPr>
              <a:t>Аларды колдонуп , Кыргыз  мамлекетинин өнүгүүсүнө чоң салым кошкон, кесибин сүйгөн  инсандар жөнүндө айтып жана жазып бересиңер.</a:t>
            </a:r>
          </a:p>
          <a:p>
            <a:pPr marL="457200" indent="-457200">
              <a:buAutoNum type="arabicPeriod"/>
            </a:pPr>
            <a:r>
              <a:rPr lang="ky-KG" sz="2800" dirty="0">
                <a:solidFill>
                  <a:schemeClr val="bg1"/>
                </a:solidFill>
                <a:latin typeface="Times New Roman" pitchFamily="18" charset="0"/>
                <a:cs typeface="Times New Roman" pitchFamily="18" charset="0"/>
              </a:rPr>
              <a:t> </a:t>
            </a:r>
            <a:r>
              <a:rPr lang="ky-KG" sz="2800" dirty="0" smtClean="0">
                <a:solidFill>
                  <a:schemeClr val="bg1"/>
                </a:solidFill>
                <a:latin typeface="Times New Roman" pitchFamily="18" charset="0"/>
                <a:cs typeface="Times New Roman" pitchFamily="18" charset="0"/>
              </a:rPr>
              <a:t>Ийгиликке  жетүү  үчүн эмгектенүү  керектиги  жөнүндө   ой жүгүртүп,  тыянак   чыгарасыңар.</a:t>
            </a:r>
          </a:p>
          <a:p>
            <a:pPr marL="457200" indent="-457200">
              <a:buAutoNum type="arabicPeriod"/>
            </a:pPr>
            <a:endParaRPr lang="ru-RU" sz="2000" dirty="0"/>
          </a:p>
        </p:txBody>
      </p:sp>
      <p:sp>
        <p:nvSpPr>
          <p:cNvPr id="2" name="Заголовок 1"/>
          <p:cNvSpPr>
            <a:spLocks noGrp="1"/>
          </p:cNvSpPr>
          <p:nvPr>
            <p:ph type="title"/>
          </p:nvPr>
        </p:nvSpPr>
        <p:spPr/>
        <p:txBody>
          <a:bodyPr>
            <a:normAutofit/>
          </a:bodyPr>
          <a:lstStyle/>
          <a:p>
            <a:r>
              <a:rPr lang="ru-RU" sz="2800" b="1" dirty="0" smtClean="0">
                <a:solidFill>
                  <a:schemeClr val="accent1"/>
                </a:solidFill>
              </a:rPr>
              <a:t>                                 </a:t>
            </a:r>
            <a:r>
              <a:rPr lang="ru-RU" sz="2800" b="1" dirty="0" smtClean="0">
                <a:solidFill>
                  <a:srgbClr val="7030A0"/>
                </a:solidFill>
              </a:rPr>
              <a:t>Б</a:t>
            </a:r>
            <a:r>
              <a:rPr lang="ky-KG" sz="2800" b="1" dirty="0" smtClean="0">
                <a:solidFill>
                  <a:srgbClr val="7030A0"/>
                </a:solidFill>
              </a:rPr>
              <a:t>үгүн сабакта:</a:t>
            </a:r>
            <a:endParaRPr lang="ru-RU" sz="2800" b="1" dirty="0">
              <a:solidFill>
                <a:srgbClr val="7030A0"/>
              </a:solidFill>
            </a:endParaRPr>
          </a:p>
        </p:txBody>
      </p:sp>
    </p:spTree>
    <p:extLst>
      <p:ext uri="{BB962C8B-B14F-4D97-AF65-F5344CB8AC3E}">
        <p14:creationId xmlns:p14="http://schemas.microsoft.com/office/powerpoint/2010/main" val="511066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7200" y="1700808"/>
            <a:ext cx="8229600" cy="4395192"/>
          </a:xfrm>
        </p:spPr>
        <p:txBody>
          <a:bodyPr/>
          <a:lstStyle/>
          <a:p>
            <a:r>
              <a:rPr lang="ky-KG" dirty="0" smtClean="0">
                <a:solidFill>
                  <a:schemeClr val="bg1"/>
                </a:solidFill>
              </a:rPr>
              <a:t>Эмне үчүн  М.Мамакеев  жаш кезинде орус тилин билбесе да окууга тапшырды деп ойлойсуңар?</a:t>
            </a:r>
          </a:p>
          <a:p>
            <a:r>
              <a:rPr lang="ky-KG" dirty="0" smtClean="0">
                <a:solidFill>
                  <a:schemeClr val="bg1"/>
                </a:solidFill>
              </a:rPr>
              <a:t>90 жаштан ашкан хирург  орерация жасайт анын сыры эмнеде деп ойлойсуңар?</a:t>
            </a:r>
          </a:p>
          <a:p>
            <a:r>
              <a:rPr lang="ky-KG" dirty="0" smtClean="0">
                <a:solidFill>
                  <a:schemeClr val="bg1"/>
                </a:solidFill>
              </a:rPr>
              <a:t>Хирургдун эмгеги бааландыбы? Кантип?</a:t>
            </a:r>
          </a:p>
          <a:p>
            <a:r>
              <a:rPr lang="ky-KG" dirty="0" smtClean="0">
                <a:solidFill>
                  <a:schemeClr val="bg1"/>
                </a:solidFill>
              </a:rPr>
              <a:t>Анын  илимий  эмгектери  кайсы ооруга  багыттталган? </a:t>
            </a:r>
            <a:endParaRPr lang="ru-RU" dirty="0">
              <a:solidFill>
                <a:schemeClr val="bg1"/>
              </a:solidFill>
            </a:endParaRPr>
          </a:p>
        </p:txBody>
      </p:sp>
      <p:sp>
        <p:nvSpPr>
          <p:cNvPr id="3" name="Заголовок 2"/>
          <p:cNvSpPr>
            <a:spLocks noGrp="1"/>
          </p:cNvSpPr>
          <p:nvPr>
            <p:ph type="title"/>
          </p:nvPr>
        </p:nvSpPr>
        <p:spPr/>
        <p:txBody>
          <a:bodyPr/>
          <a:lstStyle/>
          <a:p>
            <a:r>
              <a:rPr lang="ky-KG" dirty="0" smtClean="0"/>
              <a:t>            </a:t>
            </a:r>
            <a:r>
              <a:rPr lang="ky-KG" sz="3200" dirty="0" smtClean="0">
                <a:solidFill>
                  <a:srgbClr val="002060"/>
                </a:solidFill>
              </a:rPr>
              <a:t>Суроолорго жооп бергиле.</a:t>
            </a:r>
            <a:endParaRPr lang="ru-RU" sz="3200" dirty="0">
              <a:solidFill>
                <a:srgbClr val="002060"/>
              </a:solidFill>
            </a:endParaRPr>
          </a:p>
        </p:txBody>
      </p:sp>
    </p:spTree>
    <p:extLst>
      <p:ext uri="{BB962C8B-B14F-4D97-AF65-F5344CB8AC3E}">
        <p14:creationId xmlns:p14="http://schemas.microsoft.com/office/powerpoint/2010/main" val="20413873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204864"/>
            <a:ext cx="8229600" cy="3819128"/>
          </a:xfrm>
        </p:spPr>
        <p:txBody>
          <a:bodyPr>
            <a:normAutofit/>
          </a:bodyPr>
          <a:lstStyle/>
          <a:p>
            <a:r>
              <a:rPr lang="ky-KG" sz="3200" dirty="0" smtClean="0">
                <a:solidFill>
                  <a:schemeClr val="bg1"/>
                </a:solidFill>
                <a:latin typeface="Times New Roman" pitchFamily="18" charset="0"/>
                <a:cs typeface="Times New Roman" pitchFamily="18" charset="0"/>
              </a:rPr>
              <a:t>Өзүнө жаккан кесипти  аныктоо үчүн...</a:t>
            </a:r>
          </a:p>
          <a:p>
            <a:r>
              <a:rPr lang="ky-KG" sz="3200" dirty="0" smtClean="0">
                <a:solidFill>
                  <a:schemeClr val="bg1"/>
                </a:solidFill>
                <a:latin typeface="Times New Roman" pitchFamily="18" charset="0"/>
                <a:cs typeface="Times New Roman" pitchFamily="18" charset="0"/>
              </a:rPr>
              <a:t>Көздөгөн  максатка жетүү үчүн ...</a:t>
            </a:r>
          </a:p>
          <a:p>
            <a:r>
              <a:rPr lang="ky-KG" sz="3200" dirty="0" smtClean="0">
                <a:solidFill>
                  <a:schemeClr val="bg1"/>
                </a:solidFill>
                <a:latin typeface="Times New Roman" pitchFamily="18" charset="0"/>
                <a:cs typeface="Times New Roman" pitchFamily="18" charset="0"/>
              </a:rPr>
              <a:t>Өз  кесибиңде ийгиликке жетүү үчүн...</a:t>
            </a:r>
          </a:p>
          <a:p>
            <a:r>
              <a:rPr lang="ky-KG" sz="3200" dirty="0" smtClean="0">
                <a:solidFill>
                  <a:schemeClr val="bg1"/>
                </a:solidFill>
                <a:latin typeface="Times New Roman" pitchFamily="18" charset="0"/>
                <a:cs typeface="Times New Roman" pitchFamily="18" charset="0"/>
              </a:rPr>
              <a:t>Гиннестин  рекорддор китебине кирүү үчүн...</a:t>
            </a:r>
            <a:endParaRPr lang="ru-RU" sz="3200" dirty="0">
              <a:solidFill>
                <a:schemeClr val="bg1"/>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332656"/>
            <a:ext cx="8229600" cy="1296144"/>
          </a:xfrm>
        </p:spPr>
        <p:txBody>
          <a:bodyPr>
            <a:normAutofit fontScale="90000"/>
          </a:bodyPr>
          <a:lstStyle/>
          <a:p>
            <a:r>
              <a:rPr lang="ky-KG" dirty="0" smtClean="0"/>
              <a:t>   </a:t>
            </a:r>
            <a:r>
              <a:rPr lang="ky-KG" dirty="0" smtClean="0">
                <a:solidFill>
                  <a:srgbClr val="002060"/>
                </a:solidFill>
              </a:rPr>
              <a:t>Сүйлөмдөрдү толуктап бүтүргүлө</a:t>
            </a:r>
            <a:r>
              <a:rPr lang="ky-KG" dirty="0" smtClean="0"/>
              <a:t>.</a:t>
            </a:r>
            <a:endParaRPr lang="ru-RU" dirty="0"/>
          </a:p>
        </p:txBody>
      </p:sp>
    </p:spTree>
    <p:extLst>
      <p:ext uri="{BB962C8B-B14F-4D97-AF65-F5344CB8AC3E}">
        <p14:creationId xmlns:p14="http://schemas.microsoft.com/office/powerpoint/2010/main" val="36995038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57200" y="-459432"/>
            <a:ext cx="8229600" cy="459432"/>
          </a:xfrm>
        </p:spPr>
        <p:txBody>
          <a:bodyPr>
            <a:normAutofit fontScale="90000"/>
          </a:bodyPr>
          <a:lstStyle/>
          <a:p>
            <a:endParaRPr lang="ru-RU" dirty="0"/>
          </a:p>
        </p:txBody>
      </p:sp>
      <p:pic>
        <p:nvPicPr>
          <p:cNvPr id="4099" name="Picture 3" descr="C:\Users\0706979112\Desktop\акрам.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95536" y="260648"/>
            <a:ext cx="4059238" cy="4176464"/>
          </a:xfrm>
          <a:prstGeom prst="rect">
            <a:avLst/>
          </a:prstGeom>
          <a:noFill/>
          <a:extLst>
            <a:ext uri="{909E8E84-426E-40DD-AFC4-6F175D3DCCD1}">
              <a14:hiddenFill xmlns:a14="http://schemas.microsoft.com/office/drawing/2010/main">
                <a:solidFill>
                  <a:srgbClr val="FFFFFF"/>
                </a:solidFill>
              </a14:hiddenFill>
            </a:ext>
          </a:extLst>
        </p:spPr>
      </p:pic>
      <p:sp>
        <p:nvSpPr>
          <p:cNvPr id="9" name="Объект 8"/>
          <p:cNvSpPr>
            <a:spLocks noGrp="1"/>
          </p:cNvSpPr>
          <p:nvPr>
            <p:ph sz="half" idx="2"/>
          </p:nvPr>
        </p:nvSpPr>
        <p:spPr>
          <a:xfrm>
            <a:off x="4648200" y="404664"/>
            <a:ext cx="4059936" cy="5691336"/>
          </a:xfrm>
        </p:spPr>
        <p:txBody>
          <a:bodyPr/>
          <a:lstStyle/>
          <a:p>
            <a:r>
              <a:rPr lang="ky-KG" dirty="0" smtClean="0">
                <a:solidFill>
                  <a:schemeClr val="bg1"/>
                </a:solidFill>
                <a:latin typeface="Times New Roman" pitchFamily="18" charset="0"/>
                <a:cs typeface="Times New Roman" pitchFamily="18" charset="0"/>
              </a:rPr>
              <a:t>Эрнст Акрамов   1936-жылы  Бишкек шаарында туулган.  Кыргыз   мамлекеттик   медициналык  институтун бүтүргөн. Чүй облустук   ооруканасынын хирургия бөлүмүнүн башчысы. 350 дөн ашык илимий эмгектин,16 монографиянын, жана 23 ойлор табуунун автору.</a:t>
            </a:r>
            <a:endParaRPr lang="ru-RU"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274149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0706979112\Desktop\naduhu1.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539552" y="332656"/>
            <a:ext cx="3456384" cy="3076575"/>
          </a:xfrm>
          <a:prstGeom prst="rect">
            <a:avLst/>
          </a:prstGeom>
          <a:noFill/>
          <a:extLst>
            <a:ext uri="{909E8E84-426E-40DD-AFC4-6F175D3DCCD1}">
              <a14:hiddenFill xmlns:a14="http://schemas.microsoft.com/office/drawing/2010/main">
                <a:solidFill>
                  <a:srgbClr val="FFFFFF"/>
                </a:solidFill>
              </a14:hiddenFill>
            </a:ext>
          </a:extLst>
        </p:spPr>
      </p:pic>
      <p:sp>
        <p:nvSpPr>
          <p:cNvPr id="6" name="Текст 5"/>
          <p:cNvSpPr>
            <a:spLocks noGrp="1"/>
          </p:cNvSpPr>
          <p:nvPr>
            <p:ph type="body" idx="2"/>
          </p:nvPr>
        </p:nvSpPr>
        <p:spPr>
          <a:xfrm>
            <a:off x="4283968" y="188640"/>
            <a:ext cx="4338064" cy="6048672"/>
          </a:xfrm>
        </p:spPr>
        <p:txBody>
          <a:bodyPr>
            <a:noAutofit/>
          </a:bodyPr>
          <a:lstStyle/>
          <a:p>
            <a:r>
              <a:rPr lang="ky-KG" sz="2000" dirty="0" smtClean="0">
                <a:solidFill>
                  <a:schemeClr val="bg1"/>
                </a:solidFill>
                <a:latin typeface="Times New Roman" pitchFamily="18" charset="0"/>
                <a:cs typeface="Times New Roman" pitchFamily="18" charset="0"/>
              </a:rPr>
              <a:t>Ал жаш  кезинен  спортсмен  болууну эңсеген,  бирок  атактуу хирург  болду. Азыркы мезгилге чейин сергек жашоо  образы  менен  жашайт . Анын эң негизги   көздөгөн  максаты- адамдын ден соолугун, өмүрүн сактап калуу.  24 саат бою  ооруканада  оорулууларды кароо менен алек, оорукана  ал  үчүн үйү жана жумушу. «  </a:t>
            </a:r>
            <a:r>
              <a:rPr lang="ky-KG" sz="2000" dirty="0" smtClean="0">
                <a:solidFill>
                  <a:srgbClr val="002060"/>
                </a:solidFill>
                <a:latin typeface="Times New Roman" pitchFamily="18" charset="0"/>
                <a:cs typeface="Times New Roman" pitchFamily="18" charset="0"/>
              </a:rPr>
              <a:t>Оорулулардын  жанында болсом,ар дайым жардам бере алам.Мен үчун оорулуулардын жан дүйнөсүнүн тынчтыгы  маанилүү.Мен бүгүнкү күн менен жашайм,өмүрдүн ар бир  күнүнө кубанам</a:t>
            </a:r>
            <a:r>
              <a:rPr lang="ky-KG" sz="2000" dirty="0" smtClean="0">
                <a:solidFill>
                  <a:schemeClr val="bg1"/>
                </a:solidFill>
                <a:latin typeface="Times New Roman" pitchFamily="18" charset="0"/>
                <a:cs typeface="Times New Roman" pitchFamily="18" charset="0"/>
              </a:rPr>
              <a:t>»-дейт  Эрнст Акрамов </a:t>
            </a:r>
            <a:r>
              <a:rPr lang="ky-KG" sz="2000" dirty="0" smtClean="0">
                <a:solidFill>
                  <a:schemeClr val="bg1"/>
                </a:solidFill>
              </a:rPr>
              <a:t>.</a:t>
            </a:r>
            <a:endParaRPr lang="ru-RU" sz="2000" dirty="0">
              <a:solidFill>
                <a:schemeClr val="bg1"/>
              </a:solidFill>
            </a:endParaRPr>
          </a:p>
        </p:txBody>
      </p:sp>
      <p:sp>
        <p:nvSpPr>
          <p:cNvPr id="5" name="Заголовок 4"/>
          <p:cNvSpPr>
            <a:spLocks noGrp="1"/>
          </p:cNvSpPr>
          <p:nvPr>
            <p:ph type="title"/>
          </p:nvPr>
        </p:nvSpPr>
        <p:spPr>
          <a:xfrm flipV="1">
            <a:off x="6781800" y="-459432"/>
            <a:ext cx="1981200" cy="216023"/>
          </a:xfrm>
        </p:spPr>
        <p:txBody>
          <a:bodyPr>
            <a:normAutofit fontScale="90000"/>
          </a:bodyPr>
          <a:lstStyle/>
          <a:p>
            <a:r>
              <a:rPr lang="ky-KG" dirty="0" smtClean="0"/>
              <a:t>смен</a:t>
            </a:r>
            <a:endParaRPr lang="ru-RU" dirty="0"/>
          </a:p>
        </p:txBody>
      </p:sp>
      <p:pic>
        <p:nvPicPr>
          <p:cNvPr id="5123" name="Picture 3" descr="C:\Users\0706979112\Desktop\акрам.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395536" y="3573016"/>
            <a:ext cx="364958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712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836712"/>
            <a:ext cx="8229600" cy="5076800"/>
          </a:xfrm>
        </p:spPr>
        <p:txBody>
          <a:bodyPr>
            <a:noAutofit/>
          </a:bodyPr>
          <a:lstStyle/>
          <a:p>
            <a:r>
              <a:rPr lang="ky-KG" sz="2800" dirty="0" smtClean="0">
                <a:solidFill>
                  <a:schemeClr val="bg1"/>
                </a:solidFill>
                <a:latin typeface="Times New Roman" pitchFamily="18" charset="0"/>
                <a:cs typeface="Times New Roman" pitchFamily="18" charset="0"/>
              </a:rPr>
              <a:t>Жарым кылымдан көп аралыкта, он миңден ашык операцияларды жасап,адамдардын өмүрүн сактап калган.</a:t>
            </a:r>
            <a:br>
              <a:rPr lang="ky-KG" sz="2800" dirty="0" smtClean="0">
                <a:solidFill>
                  <a:schemeClr val="bg1"/>
                </a:solidFill>
                <a:latin typeface="Times New Roman" pitchFamily="18" charset="0"/>
                <a:cs typeface="Times New Roman" pitchFamily="18" charset="0"/>
              </a:rPr>
            </a:br>
            <a:r>
              <a:rPr lang="ky-KG" sz="2800" dirty="0">
                <a:solidFill>
                  <a:schemeClr val="bg1"/>
                </a:solidFill>
                <a:latin typeface="Times New Roman" pitchFamily="18" charset="0"/>
                <a:cs typeface="Times New Roman" pitchFamily="18" charset="0"/>
              </a:rPr>
              <a:t> </a:t>
            </a:r>
            <a:r>
              <a:rPr lang="ky-KG" sz="2800" dirty="0" smtClean="0">
                <a:solidFill>
                  <a:schemeClr val="bg1"/>
                </a:solidFill>
                <a:latin typeface="Times New Roman" pitchFamily="18" charset="0"/>
                <a:cs typeface="Times New Roman" pitchFamily="18" charset="0"/>
              </a:rPr>
              <a:t>     Жашы  өткөнүнө  карабастан күн сайын операцияларга   катышат.  Ал  үчүн операциянын саны эмес, анын  сапаты  маанилүү. Алган айлыгын жана пенсиясын   кайрымдуулук иштерине жумшайт. 1996-жылдан баштап  жыл  сайын  республиканын  белгилүү артисттери   катышкан   кайрымдуулук  музыкалык кечелерди өткөрөт.   Бош  убактысында  гүл  өстүрүүнү жакшы  көрөт.  Бейтаптардын  көңүлүн  көтөрүү  үчүн ооруканада  бак  өстүргөн.</a:t>
            </a:r>
            <a:endParaRPr lang="ru-RU"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0879788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r>
              <a:rPr lang="ky-KG" sz="3200" dirty="0" smtClean="0">
                <a:solidFill>
                  <a:schemeClr val="bg1"/>
                </a:solidFill>
                <a:latin typeface="Times New Roman" pitchFamily="18" charset="0"/>
                <a:cs typeface="Times New Roman" pitchFamily="18" charset="0"/>
              </a:rPr>
              <a:t>Чон ийгиликке  жетишкен белгилүү адамдын  бактысы эмнеде?</a:t>
            </a:r>
          </a:p>
          <a:p>
            <a:r>
              <a:rPr lang="ky-KG" sz="3200" dirty="0" smtClean="0">
                <a:solidFill>
                  <a:schemeClr val="bg1"/>
                </a:solidFill>
                <a:latin typeface="Times New Roman" pitchFamily="18" charset="0"/>
                <a:cs typeface="Times New Roman" pitchFamily="18" charset="0"/>
              </a:rPr>
              <a:t>Э.Акрамов хирург болбогондо ,кайсы кесиптин  ээси болот эле?</a:t>
            </a:r>
          </a:p>
          <a:p>
            <a:r>
              <a:rPr lang="ky-KG" sz="3200" dirty="0" smtClean="0">
                <a:solidFill>
                  <a:schemeClr val="bg1"/>
                </a:solidFill>
                <a:latin typeface="Times New Roman" pitchFamily="18" charset="0"/>
                <a:cs typeface="Times New Roman" pitchFamily="18" charset="0"/>
              </a:rPr>
              <a:t>Ал үчүн бул жашоодо эмне маанилүү?</a:t>
            </a:r>
            <a:endParaRPr lang="ru-RU" sz="3200" dirty="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a:off x="457200" y="0"/>
            <a:ext cx="8229600" cy="1556792"/>
          </a:xfrm>
        </p:spPr>
        <p:txBody>
          <a:bodyPr>
            <a:normAutofit/>
          </a:bodyPr>
          <a:lstStyle/>
          <a:p>
            <a:r>
              <a:rPr lang="ky-KG" dirty="0" smtClean="0">
                <a:solidFill>
                  <a:srgbClr val="002060"/>
                </a:solidFill>
              </a:rPr>
              <a:t>       Суроолорго жооп бериле.</a:t>
            </a:r>
            <a:r>
              <a:rPr lang="ky-KG" dirty="0" smtClean="0"/>
              <a:t/>
            </a:r>
            <a:br>
              <a:rPr lang="ky-KG" dirty="0" smtClean="0"/>
            </a:br>
            <a:endParaRPr lang="ru-RU" dirty="0"/>
          </a:p>
        </p:txBody>
      </p:sp>
    </p:spTree>
    <p:extLst>
      <p:ext uri="{BB962C8B-B14F-4D97-AF65-F5344CB8AC3E}">
        <p14:creationId xmlns:p14="http://schemas.microsoft.com/office/powerpoint/2010/main" val="2795525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844824"/>
            <a:ext cx="8229600" cy="3528392"/>
          </a:xfrm>
        </p:spPr>
        <p:txBody>
          <a:bodyPr/>
          <a:lstStyle/>
          <a:p>
            <a:r>
              <a:rPr lang="ky-KG" dirty="0" smtClean="0"/>
              <a:t> </a:t>
            </a:r>
            <a:r>
              <a:rPr lang="ru-RU" sz="3200" dirty="0" err="1" smtClean="0">
                <a:solidFill>
                  <a:schemeClr val="bg1"/>
                </a:solidFill>
              </a:rPr>
              <a:t>Хирургдун</a:t>
            </a:r>
            <a:r>
              <a:rPr lang="ru-RU" sz="3200" dirty="0" smtClean="0">
                <a:solidFill>
                  <a:schemeClr val="bg1"/>
                </a:solidFill>
              </a:rPr>
              <a:t> </a:t>
            </a:r>
            <a:r>
              <a:rPr lang="ru-RU" sz="3200" dirty="0" err="1" smtClean="0">
                <a:solidFill>
                  <a:schemeClr val="bg1"/>
                </a:solidFill>
              </a:rPr>
              <a:t>эң</a:t>
            </a:r>
            <a:r>
              <a:rPr lang="ru-RU" sz="3200" dirty="0" smtClean="0">
                <a:solidFill>
                  <a:schemeClr val="bg1"/>
                </a:solidFill>
              </a:rPr>
              <a:t> </a:t>
            </a:r>
            <a:r>
              <a:rPr lang="ru-RU" sz="3200" dirty="0" err="1" smtClean="0">
                <a:solidFill>
                  <a:schemeClr val="bg1"/>
                </a:solidFill>
              </a:rPr>
              <a:t>негизги</a:t>
            </a:r>
            <a:r>
              <a:rPr lang="ru-RU" sz="3200" dirty="0" smtClean="0">
                <a:solidFill>
                  <a:schemeClr val="bg1"/>
                </a:solidFill>
              </a:rPr>
              <a:t> </a:t>
            </a:r>
            <a:r>
              <a:rPr lang="ru-RU" sz="3200" dirty="0" err="1" smtClean="0">
                <a:solidFill>
                  <a:schemeClr val="bg1"/>
                </a:solidFill>
              </a:rPr>
              <a:t>максаты</a:t>
            </a:r>
            <a:r>
              <a:rPr lang="ru-RU" sz="3200" dirty="0" smtClean="0">
                <a:solidFill>
                  <a:schemeClr val="bg1"/>
                </a:solidFill>
              </a:rPr>
              <a:t>…..</a:t>
            </a:r>
          </a:p>
          <a:p>
            <a:endParaRPr lang="ru-RU" sz="3200" dirty="0" smtClean="0">
              <a:solidFill>
                <a:schemeClr val="bg1"/>
              </a:solidFill>
            </a:endParaRPr>
          </a:p>
          <a:p>
            <a:r>
              <a:rPr lang="ky-KG" sz="3200" dirty="0" smtClean="0">
                <a:solidFill>
                  <a:schemeClr val="bg1"/>
                </a:solidFill>
              </a:rPr>
              <a:t>Ал үчүн   операциянын саны эмес,анын...</a:t>
            </a:r>
          </a:p>
          <a:p>
            <a:endParaRPr lang="ky-KG" sz="3200" dirty="0" smtClean="0">
              <a:solidFill>
                <a:schemeClr val="bg1"/>
              </a:solidFill>
            </a:endParaRPr>
          </a:p>
          <a:p>
            <a:r>
              <a:rPr lang="ky-KG" sz="3200" dirty="0" smtClean="0">
                <a:solidFill>
                  <a:schemeClr val="bg1"/>
                </a:solidFill>
              </a:rPr>
              <a:t>Ал алган айлыгын  жана пенсиясын...</a:t>
            </a:r>
          </a:p>
        </p:txBody>
      </p:sp>
      <p:sp>
        <p:nvSpPr>
          <p:cNvPr id="3" name="Заголовок 2"/>
          <p:cNvSpPr>
            <a:spLocks noGrp="1"/>
          </p:cNvSpPr>
          <p:nvPr>
            <p:ph type="title"/>
          </p:nvPr>
        </p:nvSpPr>
        <p:spPr/>
        <p:txBody>
          <a:bodyPr>
            <a:normAutofit fontScale="90000"/>
          </a:bodyPr>
          <a:lstStyle/>
          <a:p>
            <a:r>
              <a:rPr lang="ky-KG" sz="3600" dirty="0" smtClean="0">
                <a:solidFill>
                  <a:srgbClr val="002060"/>
                </a:solidFill>
              </a:rPr>
              <a:t>Тексттин мазмуну боюнча сүйлөмдөрдү улантып жазгыла</a:t>
            </a:r>
            <a:r>
              <a:rPr lang="ky-KG" dirty="0" smtClean="0">
                <a:solidFill>
                  <a:srgbClr val="002060"/>
                </a:solidFill>
              </a:rPr>
              <a:t>.</a:t>
            </a:r>
            <a:endParaRPr lang="ru-RU" dirty="0">
              <a:solidFill>
                <a:srgbClr val="002060"/>
              </a:solidFill>
            </a:endParaRPr>
          </a:p>
        </p:txBody>
      </p:sp>
    </p:spTree>
    <p:extLst>
      <p:ext uri="{BB962C8B-B14F-4D97-AF65-F5344CB8AC3E}">
        <p14:creationId xmlns:p14="http://schemas.microsoft.com/office/powerpoint/2010/main" val="37010989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988840"/>
            <a:ext cx="8229600" cy="4107160"/>
          </a:xfrm>
        </p:spPr>
        <p:txBody>
          <a:bodyPr/>
          <a:lstStyle/>
          <a:p>
            <a:r>
              <a:rPr lang="ky-KG" dirty="0" smtClean="0">
                <a:solidFill>
                  <a:schemeClr val="bg1"/>
                </a:solidFill>
              </a:rPr>
              <a:t>Хирургдун көксөгөн максаты- </a:t>
            </a:r>
            <a:r>
              <a:rPr lang="ky-KG" dirty="0" smtClean="0">
                <a:solidFill>
                  <a:srgbClr val="002060"/>
                </a:solidFill>
              </a:rPr>
              <a:t>адамдын  ден-соолугун,өмүрүн сактап калуу.</a:t>
            </a:r>
          </a:p>
          <a:p>
            <a:r>
              <a:rPr lang="ky-KG" dirty="0" smtClean="0">
                <a:solidFill>
                  <a:schemeClr val="bg1"/>
                </a:solidFill>
              </a:rPr>
              <a:t>Ал үчүн   операциянын саны эмес</a:t>
            </a:r>
            <a:r>
              <a:rPr lang="ky-KG" dirty="0">
                <a:solidFill>
                  <a:schemeClr val="bg1"/>
                </a:solidFill>
              </a:rPr>
              <a:t>,</a:t>
            </a:r>
            <a:r>
              <a:rPr lang="ky-KG" dirty="0" smtClean="0">
                <a:solidFill>
                  <a:srgbClr val="002060"/>
                </a:solidFill>
              </a:rPr>
              <a:t>анын сапаты маанилүү.</a:t>
            </a:r>
          </a:p>
          <a:p>
            <a:r>
              <a:rPr lang="ky-KG" dirty="0" smtClean="0">
                <a:solidFill>
                  <a:schemeClr val="bg1"/>
                </a:solidFill>
              </a:rPr>
              <a:t>Алган айлыгын жана пенсиясын  </a:t>
            </a:r>
            <a:r>
              <a:rPr lang="ky-KG" dirty="0" smtClean="0">
                <a:solidFill>
                  <a:srgbClr val="002060"/>
                </a:solidFill>
              </a:rPr>
              <a:t>кайрымдуулук иштерине жумшайт.</a:t>
            </a:r>
            <a:endParaRPr lang="ru-RU" dirty="0">
              <a:solidFill>
                <a:srgbClr val="002060"/>
              </a:solidFill>
            </a:endParaRPr>
          </a:p>
        </p:txBody>
      </p:sp>
      <p:sp>
        <p:nvSpPr>
          <p:cNvPr id="3" name="Заголовок 2"/>
          <p:cNvSpPr>
            <a:spLocks noGrp="1"/>
          </p:cNvSpPr>
          <p:nvPr>
            <p:ph type="title"/>
          </p:nvPr>
        </p:nvSpPr>
        <p:spPr>
          <a:xfrm>
            <a:off x="457200" y="152400"/>
            <a:ext cx="8229600" cy="1476400"/>
          </a:xfrm>
        </p:spPr>
        <p:txBody>
          <a:bodyPr>
            <a:normAutofit/>
          </a:bodyPr>
          <a:lstStyle/>
          <a:p>
            <a:r>
              <a:rPr lang="ky-KG" sz="3600" dirty="0" smtClean="0">
                <a:solidFill>
                  <a:srgbClr val="002060"/>
                </a:solidFill>
              </a:rPr>
              <a:t>                 Өзүңөрдү текшергиле</a:t>
            </a:r>
            <a:r>
              <a:rPr lang="ky-KG" sz="3600" dirty="0" smtClean="0"/>
              <a:t>.</a:t>
            </a:r>
            <a:endParaRPr lang="ru-RU" sz="3600" dirty="0"/>
          </a:p>
        </p:txBody>
      </p:sp>
    </p:spTree>
    <p:extLst>
      <p:ext uri="{BB962C8B-B14F-4D97-AF65-F5344CB8AC3E}">
        <p14:creationId xmlns:p14="http://schemas.microsoft.com/office/powerpoint/2010/main" val="55450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ky-KG" sz="3200" dirty="0" smtClean="0"/>
              <a:t> </a:t>
            </a:r>
            <a:r>
              <a:rPr lang="ky-KG" sz="3200" dirty="0" smtClean="0">
                <a:solidFill>
                  <a:srgbClr val="002060"/>
                </a:solidFill>
              </a:rPr>
              <a:t>Маалыматтын   кимге   таандык   экенин         белгилегиле.</a:t>
            </a:r>
            <a:endParaRPr lang="ru-RU" sz="3200" dirty="0">
              <a:solidFill>
                <a:srgbClr val="002060"/>
              </a:solidFill>
            </a:endParaRPr>
          </a:p>
        </p:txBody>
      </p:sp>
      <p:sp>
        <p:nvSpPr>
          <p:cNvPr id="7" name="Объект 6"/>
          <p:cNvSpPr>
            <a:spLocks noGrp="1"/>
          </p:cNvSpPr>
          <p:nvPr>
            <p:ph idx="1"/>
          </p:nvPr>
        </p:nvSpPr>
        <p:spPr>
          <a:xfrm>
            <a:off x="457200" y="1772816"/>
            <a:ext cx="8229600" cy="4323184"/>
          </a:xfrm>
        </p:spPr>
        <p:txBody>
          <a:bodyPr>
            <a:normAutofit/>
          </a:bodyPr>
          <a:lstStyle/>
          <a:p>
            <a:r>
              <a:rPr lang="ky-KG" sz="2800" dirty="0" smtClean="0">
                <a:solidFill>
                  <a:schemeClr val="bg1"/>
                </a:solidFill>
                <a:latin typeface="Times New Roman" pitchFamily="18" charset="0"/>
                <a:cs typeface="Times New Roman" pitchFamily="18" charset="0"/>
              </a:rPr>
              <a:t>Кайрымдуулук музыкалык кечелерин өткөрөт.</a:t>
            </a:r>
          </a:p>
          <a:p>
            <a:r>
              <a:rPr lang="ky-KG" sz="2800" dirty="0" smtClean="0">
                <a:solidFill>
                  <a:schemeClr val="bg1"/>
                </a:solidFill>
                <a:latin typeface="Times New Roman" pitchFamily="18" charset="0"/>
                <a:cs typeface="Times New Roman" pitchFamily="18" charset="0"/>
              </a:rPr>
              <a:t>«Кыргыз Республикасынын Баатыры» наамын алган.</a:t>
            </a:r>
          </a:p>
          <a:p>
            <a:r>
              <a:rPr lang="ky-KG" sz="2800" dirty="0" smtClean="0">
                <a:solidFill>
                  <a:schemeClr val="bg1"/>
                </a:solidFill>
                <a:latin typeface="Times New Roman" pitchFamily="18" charset="0"/>
                <a:cs typeface="Times New Roman" pitchFamily="18" charset="0"/>
              </a:rPr>
              <a:t>Илимий эмгектери өт ооруларын дарылоого арналган.</a:t>
            </a:r>
          </a:p>
          <a:p>
            <a:r>
              <a:rPr lang="ky-KG" sz="2800" dirty="0" smtClean="0">
                <a:solidFill>
                  <a:schemeClr val="bg1"/>
                </a:solidFill>
                <a:latin typeface="Times New Roman" pitchFamily="18" charset="0"/>
                <a:cs typeface="Times New Roman" pitchFamily="18" charset="0"/>
              </a:rPr>
              <a:t>Жаш кезинде спортсмен болууну эңсеген.</a:t>
            </a:r>
            <a:endParaRPr lang="ru-RU"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693935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ky-KG" dirty="0" smtClean="0">
                <a:solidFill>
                  <a:schemeClr val="bg1"/>
                </a:solidFill>
              </a:rPr>
              <a:t>Силер келечекте  медицина кызматкери болууну чечтиңер.  Э.Акрамов  менен  М.Мамакеевдин  кесиптик  кайсы сапаттарына ээ болгуңар келет? Ой жүгүрткүлө. Айтып бергиле. </a:t>
            </a:r>
          </a:p>
          <a:p>
            <a:r>
              <a:rPr lang="ky-KG" dirty="0">
                <a:solidFill>
                  <a:schemeClr val="bg1"/>
                </a:solidFill>
              </a:rPr>
              <a:t> </a:t>
            </a:r>
            <a:r>
              <a:rPr lang="ky-KG" dirty="0" smtClean="0">
                <a:solidFill>
                  <a:schemeClr val="bg1"/>
                </a:solidFill>
              </a:rPr>
              <a:t>   Кептик   таянычты пайдалангыла:</a:t>
            </a:r>
          </a:p>
          <a:p>
            <a:r>
              <a:rPr lang="ky-KG" dirty="0" smtClean="0">
                <a:solidFill>
                  <a:schemeClr val="bg1"/>
                </a:solidFill>
              </a:rPr>
              <a:t>1. Мен Э.Акрамовдун....саптына ээ болгум келет,анкени....</a:t>
            </a:r>
          </a:p>
          <a:p>
            <a:r>
              <a:rPr lang="ky-KG" dirty="0" smtClean="0">
                <a:solidFill>
                  <a:schemeClr val="bg1"/>
                </a:solidFill>
              </a:rPr>
              <a:t>2. Мен М.Мамакеевдин ...сапатына ээ болгум келет,анткени...</a:t>
            </a:r>
            <a:endParaRPr lang="ru-RU" dirty="0">
              <a:solidFill>
                <a:schemeClr val="bg1"/>
              </a:solidFill>
            </a:endParaRPr>
          </a:p>
        </p:txBody>
      </p:sp>
      <p:sp>
        <p:nvSpPr>
          <p:cNvPr id="3" name="Заголовок 2"/>
          <p:cNvSpPr>
            <a:spLocks noGrp="1"/>
          </p:cNvSpPr>
          <p:nvPr>
            <p:ph type="title"/>
          </p:nvPr>
        </p:nvSpPr>
        <p:spPr>
          <a:xfrm>
            <a:off x="611560" y="404664"/>
            <a:ext cx="8229600" cy="1219200"/>
          </a:xfrm>
        </p:spPr>
        <p:txBody>
          <a:bodyPr>
            <a:normAutofit fontScale="90000"/>
          </a:bodyPr>
          <a:lstStyle/>
          <a:p>
            <a:r>
              <a:rPr lang="ky-KG" sz="4000" dirty="0" smtClean="0">
                <a:solidFill>
                  <a:srgbClr val="002060"/>
                </a:solidFill>
              </a:rPr>
              <a:t>Кырдаалдык тапшырманы аткаргыла</a:t>
            </a:r>
            <a:r>
              <a:rPr lang="ky-KG" dirty="0" smtClean="0"/>
              <a:t>.</a:t>
            </a:r>
            <a:br>
              <a:rPr lang="ky-KG" dirty="0" smtClean="0"/>
            </a:br>
            <a:endParaRPr lang="ru-RU" dirty="0"/>
          </a:p>
        </p:txBody>
      </p:sp>
    </p:spTree>
    <p:extLst>
      <p:ext uri="{BB962C8B-B14F-4D97-AF65-F5344CB8AC3E}">
        <p14:creationId xmlns:p14="http://schemas.microsoft.com/office/powerpoint/2010/main" val="3607525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706979112\Desktop\ньютон.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827584" y="620688"/>
            <a:ext cx="4032250" cy="4186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1" name="Объект 30"/>
          <p:cNvSpPr>
            <a:spLocks noGrp="1"/>
          </p:cNvSpPr>
          <p:nvPr>
            <p:ph sz="half" idx="4294967295"/>
          </p:nvPr>
        </p:nvSpPr>
        <p:spPr>
          <a:xfrm>
            <a:off x="5105400" y="2564904"/>
            <a:ext cx="3715072" cy="3589835"/>
          </a:xfrm>
        </p:spPr>
        <p:txBody>
          <a:bodyPr>
            <a:normAutofit/>
          </a:bodyPr>
          <a:lstStyle/>
          <a:p>
            <a:r>
              <a:rPr lang="ky-KG" dirty="0" smtClean="0"/>
              <a:t>«Мен башкаларга караганда  иш үстүндө көбүрөөк отура алам, менин акылдуулугумдун  болгон сыры»  </a:t>
            </a:r>
          </a:p>
          <a:p>
            <a:pPr marL="0" indent="0">
              <a:buNone/>
            </a:pPr>
            <a:endParaRPr lang="ky-KG" dirty="0">
              <a:solidFill>
                <a:srgbClr val="C00000"/>
              </a:solidFill>
            </a:endParaRPr>
          </a:p>
          <a:p>
            <a:r>
              <a:rPr lang="ky-KG" dirty="0" smtClean="0"/>
              <a:t>     И.Ньютон</a:t>
            </a:r>
            <a:endParaRPr lang="ru-RU" dirty="0"/>
          </a:p>
        </p:txBody>
      </p:sp>
    </p:spTree>
    <p:extLst>
      <p:ext uri="{BB962C8B-B14F-4D97-AF65-F5344CB8AC3E}">
        <p14:creationId xmlns:p14="http://schemas.microsoft.com/office/powerpoint/2010/main" val="2381624992"/>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lvl="0"/>
            <a:r>
              <a:rPr lang="ky-KG" sz="3200" b="1" dirty="0"/>
              <a:t>Мен ...  үйрөндүм.</a:t>
            </a:r>
            <a:endParaRPr lang="ru-RU" sz="3200" dirty="0"/>
          </a:p>
          <a:p>
            <a:pPr lvl="0"/>
            <a:r>
              <a:rPr lang="ky-KG" sz="3200" b="1" dirty="0"/>
              <a:t>Мен ...  билдим. </a:t>
            </a:r>
            <a:endParaRPr lang="ru-RU" sz="3200" dirty="0"/>
          </a:p>
          <a:p>
            <a:pPr lvl="0"/>
            <a:r>
              <a:rPr lang="ky-KG" sz="3200" b="1" dirty="0"/>
              <a:t>Мага ... жакты. Себеби ... .</a:t>
            </a:r>
            <a:endParaRPr lang="ru-RU" sz="3200" dirty="0"/>
          </a:p>
          <a:p>
            <a:pPr lvl="0"/>
            <a:r>
              <a:rPr lang="ky-KG" sz="3200" b="1" dirty="0"/>
              <a:t>Мага ... жаккан жок. Себеби ... .</a:t>
            </a:r>
            <a:endParaRPr lang="ru-RU" sz="3200" dirty="0"/>
          </a:p>
          <a:p>
            <a:r>
              <a:rPr lang="ky-KG" sz="3200" b="1" dirty="0"/>
              <a:t>Мен үчүн ... кызыктуу болду. </a:t>
            </a:r>
            <a:endParaRPr lang="ru-RU" sz="3200" dirty="0"/>
          </a:p>
        </p:txBody>
      </p:sp>
      <p:sp>
        <p:nvSpPr>
          <p:cNvPr id="3" name="Заголовок 2"/>
          <p:cNvSpPr>
            <a:spLocks noGrp="1"/>
          </p:cNvSpPr>
          <p:nvPr>
            <p:ph type="title"/>
          </p:nvPr>
        </p:nvSpPr>
        <p:spPr>
          <a:xfrm>
            <a:off x="457200" y="152400"/>
            <a:ext cx="8229600" cy="108248"/>
          </a:xfrm>
        </p:spPr>
        <p:txBody>
          <a:bodyPr>
            <a:normAutofit fontScale="90000"/>
          </a:bodyPr>
          <a:lstStyle/>
          <a:p>
            <a:endParaRPr lang="ru-RU" dirty="0"/>
          </a:p>
        </p:txBody>
      </p:sp>
    </p:spTree>
    <p:extLst>
      <p:ext uri="{BB962C8B-B14F-4D97-AF65-F5344CB8AC3E}">
        <p14:creationId xmlns:p14="http://schemas.microsoft.com/office/powerpoint/2010/main" val="19874017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03563" y="-1108363"/>
            <a:ext cx="8229600" cy="1219200"/>
          </a:xfrm>
        </p:spPr>
        <p:txBody>
          <a:bodyPr/>
          <a:lstStyle/>
          <a:p>
            <a:endParaRPr lang="ru-RU" dirty="0"/>
          </a:p>
        </p:txBody>
      </p:sp>
      <p:sp>
        <p:nvSpPr>
          <p:cNvPr id="7" name="Объект 6"/>
          <p:cNvSpPr>
            <a:spLocks noGrp="1"/>
          </p:cNvSpPr>
          <p:nvPr>
            <p:ph sz="half" idx="2"/>
          </p:nvPr>
        </p:nvSpPr>
        <p:spPr>
          <a:xfrm>
            <a:off x="4716016" y="2204864"/>
            <a:ext cx="4059936" cy="3024336"/>
          </a:xfrm>
        </p:spPr>
        <p:txBody>
          <a:bodyPr>
            <a:normAutofit lnSpcReduction="10000"/>
          </a:bodyPr>
          <a:lstStyle/>
          <a:p>
            <a:r>
              <a:rPr lang="ru-RU" b="1" dirty="0" smtClean="0">
                <a:solidFill>
                  <a:schemeClr val="accent3">
                    <a:lumMod val="50000"/>
                  </a:schemeClr>
                </a:solidFill>
              </a:rPr>
              <a:t>«</a:t>
            </a:r>
            <a:r>
              <a:rPr lang="ru-RU" b="1" dirty="0" err="1" smtClean="0">
                <a:solidFill>
                  <a:schemeClr val="accent3">
                    <a:lumMod val="50000"/>
                  </a:schemeClr>
                </a:solidFill>
                <a:latin typeface="Times New Roman" pitchFamily="18" charset="0"/>
                <a:cs typeface="Times New Roman" pitchFamily="18" charset="0"/>
              </a:rPr>
              <a:t>Менде</a:t>
            </a:r>
            <a:r>
              <a:rPr lang="ru-RU" b="1" dirty="0" smtClean="0">
                <a:solidFill>
                  <a:schemeClr val="accent3">
                    <a:lumMod val="50000"/>
                  </a:schemeClr>
                </a:solidFill>
                <a:latin typeface="Times New Roman" pitchFamily="18" charset="0"/>
                <a:cs typeface="Times New Roman" pitchFamily="18" charset="0"/>
              </a:rPr>
              <a:t>  </a:t>
            </a:r>
            <a:r>
              <a:rPr lang="ru-RU" b="1" dirty="0" err="1" smtClean="0">
                <a:solidFill>
                  <a:schemeClr val="accent3">
                    <a:lumMod val="50000"/>
                  </a:schemeClr>
                </a:solidFill>
                <a:latin typeface="Times New Roman" pitchFamily="18" charset="0"/>
                <a:cs typeface="Times New Roman" pitchFamily="18" charset="0"/>
              </a:rPr>
              <a:t>эч</a:t>
            </a:r>
            <a:r>
              <a:rPr lang="ru-RU" b="1" dirty="0" smtClean="0">
                <a:solidFill>
                  <a:schemeClr val="accent3">
                    <a:lumMod val="50000"/>
                  </a:schemeClr>
                </a:solidFill>
                <a:latin typeface="Times New Roman" pitchFamily="18" charset="0"/>
                <a:cs typeface="Times New Roman" pitchFamily="18" charset="0"/>
              </a:rPr>
              <a:t>  </a:t>
            </a:r>
            <a:r>
              <a:rPr lang="ru-RU" b="1" dirty="0" err="1" smtClean="0">
                <a:solidFill>
                  <a:schemeClr val="accent3">
                    <a:lumMod val="50000"/>
                  </a:schemeClr>
                </a:solidFill>
                <a:latin typeface="Times New Roman" pitchFamily="18" charset="0"/>
                <a:cs typeface="Times New Roman" pitchFamily="18" charset="0"/>
              </a:rPr>
              <a:t>кандай</a:t>
            </a:r>
            <a:r>
              <a:rPr lang="ru-RU" b="1" dirty="0" smtClean="0">
                <a:solidFill>
                  <a:schemeClr val="accent3">
                    <a:lumMod val="50000"/>
                  </a:schemeClr>
                </a:solidFill>
                <a:latin typeface="Times New Roman" pitchFamily="18" charset="0"/>
                <a:cs typeface="Times New Roman" pitchFamily="18" charset="0"/>
              </a:rPr>
              <a:t> талант  деле </a:t>
            </a:r>
            <a:r>
              <a:rPr lang="ru-RU" b="1" dirty="0" err="1" smtClean="0">
                <a:solidFill>
                  <a:schemeClr val="accent3">
                    <a:lumMod val="50000"/>
                  </a:schemeClr>
                </a:solidFill>
                <a:latin typeface="Times New Roman" pitchFamily="18" charset="0"/>
                <a:cs typeface="Times New Roman" pitchFamily="18" charset="0"/>
              </a:rPr>
              <a:t>жок</a:t>
            </a:r>
            <a:r>
              <a:rPr lang="ru-RU" b="1" dirty="0" smtClean="0">
                <a:solidFill>
                  <a:schemeClr val="accent3">
                    <a:lumMod val="50000"/>
                  </a:schemeClr>
                </a:solidFill>
                <a:latin typeface="Times New Roman" pitchFamily="18" charset="0"/>
                <a:cs typeface="Times New Roman" pitchFamily="18" charset="0"/>
              </a:rPr>
              <a:t>, </a:t>
            </a:r>
            <a:r>
              <a:rPr lang="ru-RU" b="1" dirty="0" err="1" smtClean="0">
                <a:solidFill>
                  <a:schemeClr val="accent3">
                    <a:lumMod val="50000"/>
                  </a:schemeClr>
                </a:solidFill>
                <a:latin typeface="Times New Roman" pitchFamily="18" charset="0"/>
                <a:cs typeface="Times New Roman" pitchFamily="18" charset="0"/>
              </a:rPr>
              <a:t>болгону</a:t>
            </a:r>
            <a:r>
              <a:rPr lang="ru-RU" b="1" dirty="0" smtClean="0">
                <a:solidFill>
                  <a:schemeClr val="accent3">
                    <a:lumMod val="50000"/>
                  </a:schemeClr>
                </a:solidFill>
                <a:latin typeface="Times New Roman" pitchFamily="18" charset="0"/>
                <a:cs typeface="Times New Roman" pitchFamily="18" charset="0"/>
              </a:rPr>
              <a:t> </a:t>
            </a:r>
            <a:r>
              <a:rPr lang="ky-KG" b="1" dirty="0" smtClean="0">
                <a:solidFill>
                  <a:schemeClr val="accent3">
                    <a:lumMod val="50000"/>
                  </a:schemeClr>
                </a:solidFill>
                <a:latin typeface="Times New Roman" pitchFamily="18" charset="0"/>
                <a:cs typeface="Times New Roman" pitchFamily="18" charset="0"/>
              </a:rPr>
              <a:t>өжөрлүк,анан бир нерсени билүүгө  жанталашып кызыккандык  гана бар»    </a:t>
            </a:r>
          </a:p>
          <a:p>
            <a:r>
              <a:rPr lang="ky-KG" b="1" dirty="0">
                <a:solidFill>
                  <a:srgbClr val="FFFF00"/>
                </a:solidFill>
                <a:latin typeface="Times New Roman" pitchFamily="18" charset="0"/>
                <a:cs typeface="Times New Roman" pitchFamily="18" charset="0"/>
              </a:rPr>
              <a:t> </a:t>
            </a:r>
            <a:r>
              <a:rPr lang="ky-KG" b="1" dirty="0" smtClean="0">
                <a:solidFill>
                  <a:srgbClr val="FFFF00"/>
                </a:solidFill>
                <a:latin typeface="Times New Roman" pitchFamily="18" charset="0"/>
                <a:cs typeface="Times New Roman" pitchFamily="18" charset="0"/>
              </a:rPr>
              <a:t>         </a:t>
            </a:r>
            <a:r>
              <a:rPr lang="ky-KG" sz="2400" b="1" dirty="0" smtClean="0">
                <a:solidFill>
                  <a:srgbClr val="FFFF00"/>
                </a:solidFill>
                <a:latin typeface="Times New Roman" pitchFamily="18" charset="0"/>
                <a:cs typeface="Times New Roman" pitchFamily="18" charset="0"/>
              </a:rPr>
              <a:t>Альберт  Эйнштейн</a:t>
            </a:r>
            <a:endParaRPr lang="ru-RU" sz="2400" b="1" dirty="0">
              <a:solidFill>
                <a:srgbClr val="FFFF00"/>
              </a:solidFill>
              <a:latin typeface="Times New Roman" pitchFamily="18" charset="0"/>
              <a:cs typeface="Times New Roman" pitchFamily="18" charset="0"/>
            </a:endParaRPr>
          </a:p>
        </p:txBody>
      </p:sp>
      <p:pic>
        <p:nvPicPr>
          <p:cNvPr id="1026" name="Picture 2" descr="C:\Users\0706979112\Desktop\эйштейн.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20688"/>
            <a:ext cx="4059238"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8110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p:txBody>
          <a:bodyPr>
            <a:normAutofit/>
          </a:bodyPr>
          <a:lstStyle/>
          <a:p>
            <a:r>
              <a:rPr lang="ky-KG" sz="3200" dirty="0" smtClean="0">
                <a:latin typeface="Times New Roman" pitchFamily="18" charset="0"/>
                <a:cs typeface="Times New Roman" pitchFamily="18" charset="0"/>
              </a:rPr>
              <a:t>Окумуштуулардын   эмгек жөнүндө   айткан ойлорун эмне үчүн муундан-муунга  сактап  келебиз?</a:t>
            </a:r>
          </a:p>
          <a:p>
            <a:r>
              <a:rPr lang="ky-KG" sz="3200" dirty="0" smtClean="0">
                <a:latin typeface="Times New Roman" pitchFamily="18" charset="0"/>
                <a:cs typeface="Times New Roman" pitchFamily="18" charset="0"/>
              </a:rPr>
              <a:t>Таланттуу  болуп төрөлүшү  керекпи  же  талантты  эмгек жаратабы?</a:t>
            </a:r>
          </a:p>
          <a:p>
            <a:r>
              <a:rPr lang="ky-KG" sz="3200" dirty="0" smtClean="0">
                <a:latin typeface="Times New Roman" pitchFamily="18" charset="0"/>
                <a:cs typeface="Times New Roman" pitchFamily="18" charset="0"/>
              </a:rPr>
              <a:t>Ийгиликтүү адамдар кандай адамдар?</a:t>
            </a:r>
            <a:endParaRPr lang="ru-RU" sz="32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ky-KG" sz="2800" b="1" dirty="0" smtClean="0">
                <a:latin typeface="Times New Roman" pitchFamily="18" charset="0"/>
                <a:cs typeface="Times New Roman" pitchFamily="18" charset="0"/>
              </a:rPr>
              <a:t>Сабактын жүрүшүндөгү төмөнкү  суроолорго  жооп   тапкыла:</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106775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457200" y="1844824"/>
            <a:ext cx="8229600" cy="4251176"/>
          </a:xfrm>
        </p:spPr>
        <p:txBody>
          <a:bodyPr/>
          <a:lstStyle/>
          <a:p>
            <a:pPr marL="0" indent="0">
              <a:buNone/>
            </a:pPr>
            <a:endParaRPr lang="ky-KG" dirty="0" smtClean="0"/>
          </a:p>
          <a:p>
            <a:r>
              <a:rPr lang="ky-KG" sz="3200" dirty="0" smtClean="0">
                <a:latin typeface="Times New Roman" pitchFamily="18" charset="0"/>
                <a:cs typeface="Times New Roman" pitchFamily="18" charset="0"/>
              </a:rPr>
              <a:t>Атактуу, инсандар, илимий эмгек ,илимпоз,  жан дүйнөнүн тынчтыгы , кайрымдуулук иштери, бейтап</a:t>
            </a:r>
            <a:r>
              <a:rPr lang="ky-KG" sz="3200" dirty="0" smtClean="0">
                <a:solidFill>
                  <a:schemeClr val="accent5">
                    <a:lumMod val="50000"/>
                  </a:schemeClr>
                </a:solidFill>
                <a:latin typeface="Times New Roman" pitchFamily="18" charset="0"/>
                <a:cs typeface="Times New Roman" pitchFamily="18" charset="0"/>
              </a:rPr>
              <a:t>.</a:t>
            </a:r>
            <a:endParaRPr lang="ru-RU" sz="3200" dirty="0">
              <a:solidFill>
                <a:schemeClr val="accent5">
                  <a:lumMod val="50000"/>
                </a:schemeClr>
              </a:solidFill>
              <a:latin typeface="Times New Roman" pitchFamily="18" charset="0"/>
              <a:cs typeface="Times New Roman" pitchFamily="18" charset="0"/>
            </a:endParaRPr>
          </a:p>
        </p:txBody>
      </p:sp>
      <p:sp>
        <p:nvSpPr>
          <p:cNvPr id="3" name="Заголовок 2"/>
          <p:cNvSpPr>
            <a:spLocks noGrp="1"/>
          </p:cNvSpPr>
          <p:nvPr>
            <p:ph type="title"/>
          </p:nvPr>
        </p:nvSpPr>
        <p:spPr>
          <a:xfrm>
            <a:off x="457200" y="404664"/>
            <a:ext cx="8229600" cy="1296144"/>
          </a:xfrm>
        </p:spPr>
        <p:txBody>
          <a:bodyPr>
            <a:normAutofit/>
          </a:bodyPr>
          <a:lstStyle/>
          <a:p>
            <a:r>
              <a:rPr lang="ky-KG" sz="3200" dirty="0" smtClean="0">
                <a:solidFill>
                  <a:schemeClr val="bg1"/>
                </a:solidFill>
              </a:rPr>
              <a:t>        </a:t>
            </a:r>
            <a:r>
              <a:rPr lang="ky-KG" sz="3200" dirty="0" smtClean="0">
                <a:solidFill>
                  <a:schemeClr val="bg1"/>
                </a:solidFill>
                <a:latin typeface="Times New Roman" pitchFamily="18" charset="0"/>
                <a:cs typeface="Times New Roman" pitchFamily="18" charset="0"/>
              </a:rPr>
              <a:t>Активдүү сөздөр менен таанышкыла:</a:t>
            </a:r>
            <a:endParaRPr lang="ru-RU"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85383981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endParaRPr lang="ky-KG" sz="3200" dirty="0" smtClean="0">
              <a:latin typeface="Times New Roman" pitchFamily="18" charset="0"/>
              <a:cs typeface="Times New Roman" pitchFamily="18" charset="0"/>
            </a:endParaRPr>
          </a:p>
          <a:p>
            <a:r>
              <a:rPr lang="ky-KG" sz="3200" dirty="0">
                <a:latin typeface="Times New Roman" pitchFamily="18" charset="0"/>
                <a:cs typeface="Times New Roman" pitchFamily="18" charset="0"/>
              </a:rPr>
              <a:t> </a:t>
            </a:r>
            <a:r>
              <a:rPr lang="ky-KG" sz="3200" dirty="0" smtClean="0">
                <a:latin typeface="Times New Roman" pitchFamily="18" charset="0"/>
                <a:cs typeface="Times New Roman" pitchFamily="18" charset="0"/>
              </a:rPr>
              <a:t>  </a:t>
            </a:r>
            <a:r>
              <a:rPr lang="ky-KG" sz="3600" dirty="0" smtClean="0">
                <a:latin typeface="Times New Roman" pitchFamily="18" charset="0"/>
                <a:cs typeface="Times New Roman" pitchFamily="18" charset="0"/>
              </a:rPr>
              <a:t>атактуу  инсандар  - оорулуу</a:t>
            </a:r>
          </a:p>
          <a:p>
            <a:r>
              <a:rPr lang="ky-KG" sz="3600" dirty="0" smtClean="0">
                <a:latin typeface="Times New Roman" pitchFamily="18" charset="0"/>
                <a:cs typeface="Times New Roman" pitchFamily="18" charset="0"/>
              </a:rPr>
              <a:t>   илимий  эмгек- белгилүү  адамдар</a:t>
            </a:r>
          </a:p>
          <a:p>
            <a:r>
              <a:rPr lang="ky-KG" sz="3600" dirty="0">
                <a:latin typeface="Times New Roman" pitchFamily="18" charset="0"/>
                <a:cs typeface="Times New Roman" pitchFamily="18" charset="0"/>
              </a:rPr>
              <a:t> </a:t>
            </a:r>
            <a:r>
              <a:rPr lang="ky-KG" sz="3600" dirty="0" smtClean="0">
                <a:latin typeface="Times New Roman" pitchFamily="18" charset="0"/>
                <a:cs typeface="Times New Roman" pitchFamily="18" charset="0"/>
              </a:rPr>
              <a:t>  илимпоз-  илимий   иш</a:t>
            </a:r>
          </a:p>
          <a:p>
            <a:r>
              <a:rPr lang="ky-KG" sz="3600" dirty="0">
                <a:latin typeface="Times New Roman" pitchFamily="18" charset="0"/>
                <a:cs typeface="Times New Roman" pitchFamily="18" charset="0"/>
              </a:rPr>
              <a:t> </a:t>
            </a:r>
            <a:r>
              <a:rPr lang="ky-KG" sz="3600" dirty="0" smtClean="0">
                <a:latin typeface="Times New Roman" pitchFamily="18" charset="0"/>
                <a:cs typeface="Times New Roman" pitchFamily="18" charset="0"/>
              </a:rPr>
              <a:t>  бейтап-  окумуштуу</a:t>
            </a:r>
            <a:endParaRPr lang="ru-RU" sz="36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ky-KG" sz="3200" dirty="0" smtClean="0">
                <a:latin typeface="Times New Roman" pitchFamily="18" charset="0"/>
                <a:cs typeface="Times New Roman" pitchFamily="18" charset="0"/>
              </a:rPr>
              <a:t>                 </a:t>
            </a:r>
            <a:r>
              <a:rPr lang="ky-KG" sz="3200" b="1" dirty="0" smtClean="0">
                <a:solidFill>
                  <a:srgbClr val="002060"/>
                </a:solidFill>
                <a:latin typeface="Times New Roman" pitchFamily="18" charset="0"/>
                <a:cs typeface="Times New Roman" pitchFamily="18" charset="0"/>
              </a:rPr>
              <a:t>Синонимдерди тапкыла:</a:t>
            </a:r>
            <a:endParaRPr lang="ru-RU" sz="32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19627890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r>
              <a:rPr lang="ky-KG" sz="3200" dirty="0" smtClean="0"/>
              <a:t>атактуу инсандар-  белгилүү инсандар</a:t>
            </a:r>
          </a:p>
          <a:p>
            <a:endParaRPr lang="ky-KG" sz="3200" dirty="0"/>
          </a:p>
          <a:p>
            <a:r>
              <a:rPr lang="ky-KG" sz="3200" dirty="0"/>
              <a:t>и</a:t>
            </a:r>
            <a:r>
              <a:rPr lang="ky-KG" sz="3200" dirty="0" smtClean="0"/>
              <a:t>лимий эмгек-  илимий иш</a:t>
            </a:r>
          </a:p>
          <a:p>
            <a:endParaRPr lang="ky-KG" sz="3200" dirty="0"/>
          </a:p>
          <a:p>
            <a:r>
              <a:rPr lang="ky-KG" sz="3200" dirty="0" smtClean="0"/>
              <a:t>илимпоз-   окумуштуу</a:t>
            </a:r>
          </a:p>
          <a:p>
            <a:endParaRPr lang="ky-KG" sz="3200" dirty="0" smtClean="0"/>
          </a:p>
          <a:p>
            <a:r>
              <a:rPr lang="ky-KG" sz="3200" dirty="0" smtClean="0"/>
              <a:t>бейтап-  оорулуу</a:t>
            </a:r>
            <a:endParaRPr lang="ru-RU" sz="3200" dirty="0"/>
          </a:p>
        </p:txBody>
      </p:sp>
      <p:sp>
        <p:nvSpPr>
          <p:cNvPr id="3" name="Заголовок 2"/>
          <p:cNvSpPr>
            <a:spLocks noGrp="1"/>
          </p:cNvSpPr>
          <p:nvPr>
            <p:ph type="title"/>
          </p:nvPr>
        </p:nvSpPr>
        <p:spPr/>
        <p:txBody>
          <a:bodyPr/>
          <a:lstStyle/>
          <a:p>
            <a:r>
              <a:rPr lang="ky-KG" dirty="0" smtClean="0"/>
              <a:t>    </a:t>
            </a:r>
            <a:r>
              <a:rPr lang="ky-KG" dirty="0" smtClean="0">
                <a:solidFill>
                  <a:srgbClr val="002060"/>
                </a:solidFill>
              </a:rPr>
              <a:t>Жообуңарды текшергиле:</a:t>
            </a:r>
            <a:endParaRPr lang="ru-RU" dirty="0">
              <a:solidFill>
                <a:srgbClr val="002060"/>
              </a:solidFill>
            </a:endParaRPr>
          </a:p>
        </p:txBody>
      </p:sp>
    </p:spTree>
    <p:extLst>
      <p:ext uri="{BB962C8B-B14F-4D97-AF65-F5344CB8AC3E}">
        <p14:creationId xmlns:p14="http://schemas.microsoft.com/office/powerpoint/2010/main" val="4287991117"/>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52400"/>
            <a:ext cx="8229600" cy="1476400"/>
          </a:xfrm>
        </p:spPr>
        <p:txBody>
          <a:bodyPr>
            <a:normAutofit fontScale="90000"/>
          </a:bodyPr>
          <a:lstStyle/>
          <a:p>
            <a:r>
              <a:rPr lang="ru-RU" dirty="0" smtClean="0"/>
              <a:t>                         </a:t>
            </a:r>
            <a:r>
              <a:rPr lang="ru-RU" sz="3200" b="1" dirty="0" err="1" smtClean="0">
                <a:solidFill>
                  <a:srgbClr val="FF0000"/>
                </a:solidFill>
                <a:latin typeface="Times New Roman" pitchFamily="18" charset="0"/>
                <a:cs typeface="Times New Roman" pitchFamily="18" charset="0"/>
              </a:rPr>
              <a:t>жан</a:t>
            </a:r>
            <a:r>
              <a:rPr lang="ru-RU" sz="3200" b="1" dirty="0" smtClean="0">
                <a:solidFill>
                  <a:srgbClr val="FF0000"/>
                </a:solidFill>
                <a:latin typeface="Times New Roman" pitchFamily="18" charset="0"/>
                <a:cs typeface="Times New Roman" pitchFamily="18" charset="0"/>
              </a:rPr>
              <a:t> </a:t>
            </a:r>
            <a:r>
              <a:rPr lang="ky-KG" sz="3200" b="1" dirty="0" smtClean="0">
                <a:solidFill>
                  <a:srgbClr val="FF0000"/>
                </a:solidFill>
                <a:latin typeface="Times New Roman" pitchFamily="18" charset="0"/>
                <a:cs typeface="Times New Roman" pitchFamily="18" charset="0"/>
              </a:rPr>
              <a:t>дүйнө</a:t>
            </a:r>
            <a:r>
              <a:rPr lang="ky-KG" sz="3200" b="1" dirty="0" smtClean="0">
                <a:solidFill>
                  <a:srgbClr val="002060"/>
                </a:solidFill>
                <a:latin typeface="Times New Roman" pitchFamily="18" charset="0"/>
                <a:cs typeface="Times New Roman" pitchFamily="18" charset="0"/>
              </a:rPr>
              <a:t/>
            </a:r>
            <a:br>
              <a:rPr lang="ky-KG" sz="3200" b="1" dirty="0" smtClean="0">
                <a:solidFill>
                  <a:srgbClr val="002060"/>
                </a:solidFill>
                <a:latin typeface="Times New Roman" pitchFamily="18" charset="0"/>
                <a:cs typeface="Times New Roman" pitchFamily="18" charset="0"/>
              </a:rPr>
            </a:br>
            <a:r>
              <a:rPr lang="ky-KG" sz="3200" b="1" dirty="0" smtClean="0">
                <a:solidFill>
                  <a:srgbClr val="002060"/>
                </a:solidFill>
                <a:latin typeface="Times New Roman" pitchFamily="18" charset="0"/>
                <a:cs typeface="Times New Roman" pitchFamily="18" charset="0"/>
              </a:rPr>
              <a:t> Бейтап</a:t>
            </a:r>
            <a:r>
              <a:rPr lang="ky-KG" sz="3200" b="1" dirty="0" smtClean="0">
                <a:solidFill>
                  <a:schemeClr val="bg1"/>
                </a:solidFill>
                <a:latin typeface="Times New Roman" pitchFamily="18" charset="0"/>
                <a:cs typeface="Times New Roman" pitchFamily="18" charset="0"/>
              </a:rPr>
              <a:t>тардын</a:t>
            </a:r>
            <a:r>
              <a:rPr lang="ky-KG" sz="3200" b="1" dirty="0" smtClean="0">
                <a:solidFill>
                  <a:srgbClr val="002060"/>
                </a:solidFill>
                <a:latin typeface="Times New Roman" pitchFamily="18" charset="0"/>
                <a:cs typeface="Times New Roman" pitchFamily="18" charset="0"/>
              </a:rPr>
              <a:t>   </a:t>
            </a:r>
            <a:r>
              <a:rPr lang="ky-KG" sz="3200" b="1" dirty="0" smtClean="0">
                <a:solidFill>
                  <a:schemeClr val="bg1">
                    <a:lumMod val="95000"/>
                    <a:lumOff val="5000"/>
                  </a:schemeClr>
                </a:solidFill>
                <a:latin typeface="Times New Roman" pitchFamily="18" charset="0"/>
                <a:cs typeface="Times New Roman" pitchFamily="18" charset="0"/>
              </a:rPr>
              <a:t>жан дүйнөсүнүн   </a:t>
            </a:r>
            <a:r>
              <a:rPr lang="ky-KG" sz="3200" b="1" dirty="0" smtClean="0">
                <a:solidFill>
                  <a:srgbClr val="002060"/>
                </a:solidFill>
                <a:latin typeface="Times New Roman" pitchFamily="18" charset="0"/>
                <a:cs typeface="Times New Roman" pitchFamily="18" charset="0"/>
              </a:rPr>
              <a:t>тынчтыгы  өтө маанилүү.</a:t>
            </a:r>
            <a:endParaRPr lang="ru-RU" sz="3200" b="1" dirty="0">
              <a:solidFill>
                <a:srgbClr val="002060"/>
              </a:solidFill>
              <a:latin typeface="Times New Roman" pitchFamily="18" charset="0"/>
              <a:cs typeface="Times New Roman" pitchFamily="18" charset="0"/>
            </a:endParaRPr>
          </a:p>
        </p:txBody>
      </p:sp>
      <p:pic>
        <p:nvPicPr>
          <p:cNvPr id="1026" name="Picture 2" descr="C:\Users\0706979112\Desktop\душа.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4059238"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0706979112\Desktop\душев.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916832"/>
            <a:ext cx="4059238" cy="338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717970"/>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339</TotalTime>
  <Words>912</Words>
  <Application>Microsoft Office PowerPoint</Application>
  <PresentationFormat>Экран (4:3)</PresentationFormat>
  <Paragraphs>103</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Бумажная</vt:lpstr>
      <vt:lpstr>Бири-бириңерге комплимент айткыла. </vt:lpstr>
      <vt:lpstr>                                 Бүгүн сабакта:</vt:lpstr>
      <vt:lpstr>Презентация PowerPoint</vt:lpstr>
      <vt:lpstr>Презентация PowerPoint</vt:lpstr>
      <vt:lpstr>Сабактын жүрүшүндөгү төмөнкү  суроолорго  жооп   тапкыла:</vt:lpstr>
      <vt:lpstr>        Активдүү сөздөр менен таанышкыла:</vt:lpstr>
      <vt:lpstr>                 Синонимдерди тапкыла:</vt:lpstr>
      <vt:lpstr>    Жообуңарды текшергиле:</vt:lpstr>
      <vt:lpstr>                         жан дүйнө  Бейтаптардын   жан дүйнөсүнүн   тынчтыгы  өтө маанилүү.</vt:lpstr>
      <vt:lpstr>                     кайрымдуулук  иштери « Акрамов  кечтери» деп аталган кайрымдуулук  концерттерин өткөрөт.</vt:lpstr>
      <vt:lpstr>Презентация PowerPoint</vt:lpstr>
      <vt:lpstr>  Эки  тутумдуу   сүйлөмдө  ээнин  да  баяндоочтун   да  тутуму  бар.     Мен  үчүн   оорулуулардын  жан  дүйнөсүнүн    тынчтыгы   маанилүү.   Ээнин тутуму : оорулуулардын  жан дүйнөсүнүн   тынчтыгы   Баяндоочтун тутуму:   Мен  үчүн   маанилүү .</vt:lpstr>
      <vt:lpstr>Презентация PowerPoint</vt:lpstr>
      <vt:lpstr>Презентация PowerPoint</vt:lpstr>
      <vt:lpstr>Презентация PowerPoint</vt:lpstr>
      <vt:lpstr>Презентация PowerPoint</vt:lpstr>
      <vt:lpstr>Мамакеев-200дөн ашык  илимий эмгектердин автору. Негизги  илимий  эмгектери  өт ооруларын   дарылоо,  өттөгү ташты хирургиялык  жол  менен алуу, ошондой эле бейтаптарга   хирургиялык  шашылыш жардам  көрсөтүүгө  арналган. Биринчи жолу лекция  өтчү  залга   аппаратты коюп, студенттер,   доктурлар  көрсүн  деп, «Опрерацияны  кандай жасоо керек? деген кассетаны   телевизорго   коюп   операция жасаган.</vt:lpstr>
      <vt:lpstr>Ал  94 жашка  келип калса да бүгункү  күнгө чейин операция жасап келет. 70 жылдык карьерасында  30000 миңден ашык  ашык операция жасаган.Бул тууралуу өзүнун тастыктаганы бар. Чарчап келген учурда операцияларды  креслого  отуруп   алып жасайт. Күнүгө  үч-төрт,  кээде  жети-сегиз бейтап  колунан  өтөт. Ал  дүйнөдө эмгек жолун  улантып  келе  жаткан эң кары хирургдардын   бири   болуп  саналат. </vt:lpstr>
      <vt:lpstr>       2020-жылдын февраль айында Мамбет  Мамакеев эң узак убакыттан бери хирург болуп иштеп келе жаткан врач катары  Гиннесстин рекорддор китебине кирди.</vt:lpstr>
      <vt:lpstr>            Суроолорго жооп бергиле.</vt:lpstr>
      <vt:lpstr>   Сүйлөмдөрдү толуктап бүтүргүлө.</vt:lpstr>
      <vt:lpstr>Презентация PowerPoint</vt:lpstr>
      <vt:lpstr>смен</vt:lpstr>
      <vt:lpstr>Жарым кылымдан көп аралыкта, он миңден ашык операцияларды жасап,адамдардын өмүрүн сактап калган.       Жашы  өткөнүнө  карабастан күн сайын операцияларга   катышат.  Ал  үчүн операциянын саны эмес, анын  сапаты  маанилүү. Алган айлыгын жана пенсиясын   кайрымдуулук иштерине жумшайт. 1996-жылдан баштап  жыл  сайын  республиканын  белгилүү артисттери   катышкан   кайрымдуулук  музыкалык кечелерди өткөрөт.   Бош  убактысында  гүл  өстүрүүнү жакшы  көрөт.  Бейтаптардын  көңүлүн  көтөрүү  үчүн ооруканада  бак  өстүргөн.</vt:lpstr>
      <vt:lpstr>       Суроолорго жооп бериле. </vt:lpstr>
      <vt:lpstr>Тексттин мазмуну боюнча сүйлөмдөрдү улантып жазгыла.</vt:lpstr>
      <vt:lpstr>                 Өзүңөрдү текшергиле.</vt:lpstr>
      <vt:lpstr> Маалыматтын   кимге   таандык   экенин         белгилегиле.</vt:lpstr>
      <vt:lpstr>Кырдаалдык тапшырманы аткаргыла.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Бүгүн сабакта:</dc:title>
  <dc:creator>0706979112</dc:creator>
  <cp:lastModifiedBy>0706979112</cp:lastModifiedBy>
  <cp:revision>35</cp:revision>
  <dcterms:created xsi:type="dcterms:W3CDTF">2021-10-02T15:40:57Z</dcterms:created>
  <dcterms:modified xsi:type="dcterms:W3CDTF">2021-10-07T05:12:34Z</dcterms:modified>
</cp:coreProperties>
</file>