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8" r:id="rId14"/>
    <p:sldId id="270" r:id="rId15"/>
    <p:sldId id="267" r:id="rId16"/>
    <p:sldId id="272"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4C71EC6-210F-42DE-9C53-41977AD35B3D}" type="datetimeFigureOut">
              <a:rPr lang="ru-RU" smtClean="0"/>
              <a:t>28.02.2021</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28.02.2021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28.02.2021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28.02.2021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28.02.2021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28.02.2021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28.02.2021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28.02.2021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28.02.2021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B4C71EC6-210F-42DE-9C53-41977AD35B3D}" type="datetimeFigureOut">
              <a:rPr lang="ru-RU" smtClean="0"/>
              <a:t>28.02.2021</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B4C71EC6-210F-42DE-9C53-41977AD35B3D}" type="datetimeFigureOut">
              <a:rPr lang="ru-RU" smtClean="0"/>
              <a:t>28.02.2021</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4C71EC6-210F-42DE-9C53-41977AD35B3D}" type="datetimeFigureOut">
              <a:rPr lang="ru-RU" smtClean="0"/>
              <a:t>28.02.2021</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2"/>
            <a:ext cx="7772400" cy="1872208"/>
          </a:xfrm>
        </p:spPr>
        <p:txBody>
          <a:bodyPr>
            <a:normAutofit fontScale="90000"/>
          </a:bodyPr>
          <a:lstStyle/>
          <a:p>
            <a:r>
              <a:rPr lang="ky-KG" dirty="0" smtClean="0">
                <a:solidFill>
                  <a:srgbClr val="FF0000"/>
                </a:solidFill>
              </a:rPr>
              <a:t>Саламатсыңарбы балдар! Маанайларыңар жакшыбы?</a:t>
            </a:r>
            <a:endParaRPr lang="ru-RU" dirty="0">
              <a:solidFill>
                <a:srgbClr val="FF0000"/>
              </a:solidFill>
            </a:endParaRPr>
          </a:p>
        </p:txBody>
      </p:sp>
      <p:sp>
        <p:nvSpPr>
          <p:cNvPr id="3" name="Подзаголовок 2"/>
          <p:cNvSpPr>
            <a:spLocks noGrp="1"/>
          </p:cNvSpPr>
          <p:nvPr>
            <p:ph type="subTitle" idx="1"/>
          </p:nvPr>
        </p:nvSpPr>
        <p:spPr>
          <a:xfrm>
            <a:off x="1371600" y="2924944"/>
            <a:ext cx="6400800" cy="2630729"/>
          </a:xfrm>
        </p:spPr>
        <p:txBody>
          <a:bodyPr/>
          <a:lstStyle/>
          <a:p>
            <a:endParaRPr lang="ru-RU" dirty="0"/>
          </a:p>
        </p:txBody>
      </p:sp>
      <p:pic>
        <p:nvPicPr>
          <p:cNvPr id="1027" name="Picture 3" descr="C:\Users\0706979112\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348880"/>
            <a:ext cx="6768752"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6196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4483626"/>
          </a:xfrm>
        </p:spPr>
        <p:txBody>
          <a:bodyPr>
            <a:noAutofit/>
          </a:bodyPr>
          <a:lstStyle/>
          <a:p>
            <a:r>
              <a:rPr lang="ru-RU" sz="2400" dirty="0" err="1" smtClean="0">
                <a:solidFill>
                  <a:srgbClr val="FF0000"/>
                </a:solidFill>
              </a:rPr>
              <a:t>Окугула</a:t>
            </a:r>
            <a:r>
              <a:rPr lang="ru-RU" sz="2400" dirty="0" smtClean="0">
                <a:solidFill>
                  <a:srgbClr val="FF0000"/>
                </a:solidFill>
              </a:rPr>
              <a:t>. </a:t>
            </a:r>
            <a:r>
              <a:rPr lang="ru-RU" sz="2400" dirty="0" err="1">
                <a:solidFill>
                  <a:srgbClr val="FF0000"/>
                </a:solidFill>
              </a:rPr>
              <a:t>Маанисин</a:t>
            </a:r>
            <a:r>
              <a:rPr lang="ru-RU" sz="2400" dirty="0">
                <a:solidFill>
                  <a:srgbClr val="FF0000"/>
                </a:solidFill>
              </a:rPr>
              <a:t> </a:t>
            </a:r>
            <a:r>
              <a:rPr lang="ru-RU" sz="2400" dirty="0" err="1">
                <a:solidFill>
                  <a:srgbClr val="FF0000"/>
                </a:solidFill>
              </a:rPr>
              <a:t>түшүнгүлө</a:t>
            </a:r>
            <a:r>
              <a:rPr lang="ru-RU" sz="2400" dirty="0" smtClean="0">
                <a:solidFill>
                  <a:srgbClr val="FF0000"/>
                </a:solidFill>
              </a:rPr>
              <a:t>.                 </a:t>
            </a:r>
            <a:r>
              <a:rPr lang="ru-RU" sz="2400" dirty="0" err="1"/>
              <a:t>Мектепке</a:t>
            </a:r>
            <a:r>
              <a:rPr lang="ru-RU" sz="2400" dirty="0"/>
              <a:t> </a:t>
            </a:r>
            <a:r>
              <a:rPr lang="ru-RU" sz="2400" dirty="0" err="1"/>
              <a:t>барбай</a:t>
            </a:r>
            <a:r>
              <a:rPr lang="ru-RU" sz="2400" dirty="0"/>
              <a:t>, </a:t>
            </a:r>
            <a:r>
              <a:rPr lang="ru-RU" sz="2400" dirty="0" err="1"/>
              <a:t>базарда</a:t>
            </a:r>
            <a:r>
              <a:rPr lang="ru-RU" sz="2400" dirty="0"/>
              <a:t> </a:t>
            </a:r>
            <a:r>
              <a:rPr lang="ru-RU" sz="2400" dirty="0" err="1" smtClean="0"/>
              <a:t>ата-энесине</a:t>
            </a:r>
            <a:r>
              <a:rPr lang="ru-RU" sz="2400" dirty="0" smtClean="0"/>
              <a:t> </a:t>
            </a:r>
            <a:r>
              <a:rPr lang="ru-RU" sz="2400" dirty="0" err="1"/>
              <a:t>жардам</a:t>
            </a:r>
            <a:r>
              <a:rPr lang="ru-RU" sz="2400" dirty="0"/>
              <a:t> </a:t>
            </a:r>
            <a:r>
              <a:rPr lang="ru-RU" sz="2400" dirty="0" err="1"/>
              <a:t>берген</a:t>
            </a:r>
            <a:r>
              <a:rPr lang="ru-RU" sz="2400" dirty="0"/>
              <a:t> </a:t>
            </a:r>
            <a:r>
              <a:rPr lang="ru-RU" sz="2400" dirty="0" err="1"/>
              <a:t>балдар</a:t>
            </a:r>
            <a:r>
              <a:rPr lang="ru-RU" sz="2400" dirty="0"/>
              <a:t> </a:t>
            </a:r>
            <a:r>
              <a:rPr lang="ru-RU" sz="2400" dirty="0" err="1"/>
              <a:t>көп</a:t>
            </a:r>
            <a:r>
              <a:rPr lang="ru-RU" sz="2400" dirty="0"/>
              <a:t>. </a:t>
            </a:r>
            <a:r>
              <a:rPr lang="ru-RU" sz="2400" dirty="0" err="1"/>
              <a:t>Кээ</a:t>
            </a:r>
            <a:r>
              <a:rPr lang="ru-RU" sz="2400" dirty="0"/>
              <a:t> </a:t>
            </a:r>
            <a:r>
              <a:rPr lang="ru-RU" sz="2400" dirty="0" err="1"/>
              <a:t>бир</a:t>
            </a:r>
            <a:r>
              <a:rPr lang="ru-RU" sz="2400" dirty="0"/>
              <a:t> </a:t>
            </a:r>
            <a:r>
              <a:rPr lang="ru-RU" sz="2400" dirty="0" err="1"/>
              <a:t>балдар</a:t>
            </a:r>
            <a:r>
              <a:rPr lang="ru-RU" sz="2400" dirty="0"/>
              <a:t> </a:t>
            </a:r>
            <a:r>
              <a:rPr lang="ru-RU" sz="2400" dirty="0" err="1"/>
              <a:t>мектептен</a:t>
            </a:r>
            <a:r>
              <a:rPr lang="ru-RU" sz="2400" dirty="0"/>
              <a:t> </a:t>
            </a:r>
            <a:r>
              <a:rPr lang="ru-RU" sz="2400" dirty="0" err="1"/>
              <a:t>кийин</a:t>
            </a:r>
            <a:r>
              <a:rPr lang="ru-RU" sz="2400" dirty="0"/>
              <a:t> </a:t>
            </a:r>
            <a:r>
              <a:rPr lang="ru-RU" sz="2400" dirty="0" err="1"/>
              <a:t>соода</a:t>
            </a:r>
            <a:r>
              <a:rPr lang="ru-RU" sz="2400" dirty="0"/>
              <a:t> </a:t>
            </a:r>
            <a:r>
              <a:rPr lang="ru-RU" sz="2400" dirty="0" err="1"/>
              <a:t>кылышат</a:t>
            </a:r>
            <a:r>
              <a:rPr lang="ru-RU" sz="2400" dirty="0"/>
              <a:t>. </a:t>
            </a:r>
            <a:r>
              <a:rPr lang="ru-RU" sz="2400" dirty="0" err="1"/>
              <a:t>Арабага</a:t>
            </a:r>
            <a:r>
              <a:rPr lang="ru-RU" sz="2400" dirty="0"/>
              <a:t> </a:t>
            </a:r>
            <a:r>
              <a:rPr lang="ru-RU" sz="2400" dirty="0" err="1"/>
              <a:t>майда-чүйдө</a:t>
            </a:r>
            <a:r>
              <a:rPr lang="ru-RU" sz="2400" dirty="0"/>
              <a:t> </a:t>
            </a:r>
            <a:r>
              <a:rPr lang="ru-RU" sz="2400" dirty="0" err="1"/>
              <a:t>товарын</a:t>
            </a:r>
            <a:r>
              <a:rPr lang="ru-RU" sz="2400" dirty="0"/>
              <a:t> </a:t>
            </a:r>
            <a:r>
              <a:rPr lang="ru-RU" sz="2400" dirty="0" err="1"/>
              <a:t>салып</a:t>
            </a:r>
            <a:r>
              <a:rPr lang="ru-RU" sz="2400" dirty="0"/>
              <a:t>, </a:t>
            </a:r>
            <a:r>
              <a:rPr lang="ru-RU" sz="2400" dirty="0" err="1"/>
              <a:t>базардын</a:t>
            </a:r>
            <a:r>
              <a:rPr lang="ru-RU" sz="2400" dirty="0"/>
              <a:t> </a:t>
            </a:r>
            <a:r>
              <a:rPr lang="ru-RU" sz="2400" dirty="0" err="1"/>
              <a:t>бир</a:t>
            </a:r>
            <a:r>
              <a:rPr lang="ru-RU" sz="2400" dirty="0"/>
              <a:t> </a:t>
            </a:r>
            <a:r>
              <a:rPr lang="ru-RU" sz="2400" dirty="0" err="1"/>
              <a:t>бурчуна</a:t>
            </a:r>
            <a:r>
              <a:rPr lang="ru-RU" sz="2400" dirty="0"/>
              <a:t> тура </a:t>
            </a:r>
            <a:r>
              <a:rPr lang="ru-RU" sz="2400" dirty="0" err="1"/>
              <a:t>калып</a:t>
            </a:r>
            <a:r>
              <a:rPr lang="ru-RU" sz="2400" dirty="0"/>
              <a:t> </a:t>
            </a:r>
            <a:r>
              <a:rPr lang="ru-RU" sz="2400" dirty="0" err="1"/>
              <a:t>соода</a:t>
            </a:r>
            <a:r>
              <a:rPr lang="ru-RU" sz="2400" dirty="0"/>
              <a:t> </a:t>
            </a:r>
            <a:r>
              <a:rPr lang="ru-RU" sz="2400" dirty="0" err="1"/>
              <a:t>кылган</a:t>
            </a:r>
            <a:r>
              <a:rPr lang="ru-RU" sz="2400" dirty="0"/>
              <a:t> </a:t>
            </a:r>
            <a:r>
              <a:rPr lang="ru-RU" sz="2400" dirty="0" err="1"/>
              <a:t>өспүрүмдөр</a:t>
            </a:r>
            <a:r>
              <a:rPr lang="ru-RU" sz="2400" dirty="0"/>
              <a:t> </a:t>
            </a:r>
            <a:r>
              <a:rPr lang="ru-RU" sz="2400" dirty="0" err="1"/>
              <a:t>ата-энесине</a:t>
            </a:r>
            <a:r>
              <a:rPr lang="ru-RU" sz="2400" dirty="0"/>
              <a:t> </a:t>
            </a:r>
            <a:r>
              <a:rPr lang="ru-RU" sz="2400" dirty="0" err="1"/>
              <a:t>жардам</a:t>
            </a:r>
            <a:r>
              <a:rPr lang="ru-RU" sz="2400" dirty="0"/>
              <a:t> </a:t>
            </a:r>
            <a:r>
              <a:rPr lang="ru-RU" sz="2400" dirty="0" err="1"/>
              <a:t>беришет</a:t>
            </a:r>
            <a:r>
              <a:rPr lang="ru-RU" sz="2400" dirty="0"/>
              <a:t>. </a:t>
            </a:r>
            <a:r>
              <a:rPr lang="ru-RU" sz="2400" dirty="0" err="1"/>
              <a:t>Күнү</a:t>
            </a:r>
            <a:r>
              <a:rPr lang="ru-RU" sz="2400" dirty="0"/>
              <a:t> бою </a:t>
            </a:r>
            <a:r>
              <a:rPr lang="ru-RU" sz="2400" dirty="0" err="1"/>
              <a:t>соода</a:t>
            </a:r>
            <a:r>
              <a:rPr lang="ru-RU" sz="2400" dirty="0"/>
              <a:t> </a:t>
            </a:r>
            <a:r>
              <a:rPr lang="ru-RU" sz="2400" dirty="0" err="1"/>
              <a:t>кылып</a:t>
            </a:r>
            <a:r>
              <a:rPr lang="ru-RU" sz="2400" dirty="0"/>
              <a:t> </a:t>
            </a:r>
            <a:r>
              <a:rPr lang="ru-RU" sz="2400" dirty="0" err="1"/>
              <a:t>акча</a:t>
            </a:r>
            <a:r>
              <a:rPr lang="ru-RU" sz="2400" dirty="0"/>
              <a:t> </a:t>
            </a:r>
            <a:r>
              <a:rPr lang="ru-RU" sz="2400" dirty="0" err="1"/>
              <a:t>тапса</a:t>
            </a:r>
            <a:r>
              <a:rPr lang="ru-RU" sz="2400" dirty="0"/>
              <a:t>, </a:t>
            </a:r>
            <a:r>
              <a:rPr lang="ru-RU" sz="2400" dirty="0" err="1"/>
              <a:t>анын</a:t>
            </a:r>
            <a:r>
              <a:rPr lang="ru-RU" sz="2400" dirty="0"/>
              <a:t> </a:t>
            </a:r>
            <a:r>
              <a:rPr lang="ru-RU" sz="2400" dirty="0" err="1"/>
              <a:t>жарымына</a:t>
            </a:r>
            <a:r>
              <a:rPr lang="ru-RU" sz="2400" dirty="0"/>
              <a:t> кайра товар </a:t>
            </a:r>
            <a:r>
              <a:rPr lang="ru-RU" sz="2400" dirty="0" err="1"/>
              <a:t>алат</a:t>
            </a:r>
            <a:r>
              <a:rPr lang="ru-RU" sz="2400" dirty="0"/>
              <a:t>. </a:t>
            </a:r>
            <a:r>
              <a:rPr lang="ru-RU" sz="2400" dirty="0" err="1"/>
              <a:t>Жеткинчектердин</a:t>
            </a:r>
            <a:r>
              <a:rPr lang="ru-RU" sz="2400" dirty="0"/>
              <a:t> </a:t>
            </a:r>
            <a:r>
              <a:rPr lang="ru-RU" sz="2400" dirty="0" err="1"/>
              <a:t>кээ</a:t>
            </a:r>
            <a:r>
              <a:rPr lang="ru-RU" sz="2400" dirty="0"/>
              <a:t> </a:t>
            </a:r>
            <a:r>
              <a:rPr lang="ru-RU" sz="2400" dirty="0" err="1"/>
              <a:t>бири</a:t>
            </a:r>
            <a:r>
              <a:rPr lang="ru-RU" sz="2400" dirty="0"/>
              <a:t> араба </a:t>
            </a:r>
            <a:r>
              <a:rPr lang="ru-RU" sz="2400" dirty="0" err="1"/>
              <a:t>түртүп</a:t>
            </a:r>
            <a:r>
              <a:rPr lang="ru-RU" sz="2400" dirty="0"/>
              <a:t> </a:t>
            </a:r>
            <a:r>
              <a:rPr lang="ru-RU" sz="2400" dirty="0" err="1"/>
              <a:t>акча</a:t>
            </a:r>
            <a:r>
              <a:rPr lang="ru-RU" sz="2400" dirty="0"/>
              <a:t> </a:t>
            </a:r>
            <a:r>
              <a:rPr lang="ru-RU" sz="2400" dirty="0" err="1"/>
              <a:t>тапканы</a:t>
            </a:r>
            <a:r>
              <a:rPr lang="ru-RU" sz="2400" dirty="0"/>
              <a:t> да </a:t>
            </a:r>
            <a:r>
              <a:rPr lang="ru-RU" sz="2400" dirty="0" err="1"/>
              <a:t>жок</a:t>
            </a:r>
            <a:r>
              <a:rPr lang="ru-RU" sz="2400" dirty="0"/>
              <a:t> </a:t>
            </a:r>
            <a:r>
              <a:rPr lang="ru-RU" sz="2400" dirty="0" err="1"/>
              <a:t>эмес</a:t>
            </a:r>
            <a:r>
              <a:rPr lang="ru-RU" sz="2400" dirty="0"/>
              <a:t>. Колуна </a:t>
            </a:r>
            <a:r>
              <a:rPr lang="ru-RU" sz="2400" dirty="0" err="1"/>
              <a:t>товарын</a:t>
            </a:r>
            <a:r>
              <a:rPr lang="ru-RU" sz="2400" dirty="0"/>
              <a:t> </a:t>
            </a:r>
            <a:r>
              <a:rPr lang="ru-RU" sz="2400" dirty="0" err="1"/>
              <a:t>көтөрүп</a:t>
            </a:r>
            <a:r>
              <a:rPr lang="ru-RU" sz="2400" dirty="0"/>
              <a:t>, </a:t>
            </a:r>
            <a:r>
              <a:rPr lang="ru-RU" sz="2400" dirty="0" err="1"/>
              <a:t>базарды</a:t>
            </a:r>
            <a:r>
              <a:rPr lang="ru-RU" sz="2400" dirty="0"/>
              <a:t> </a:t>
            </a:r>
            <a:r>
              <a:rPr lang="ru-RU" sz="2400" dirty="0" err="1"/>
              <a:t>айланып</a:t>
            </a:r>
            <a:r>
              <a:rPr lang="ru-RU" sz="2400" dirty="0"/>
              <a:t> </a:t>
            </a:r>
            <a:r>
              <a:rPr lang="ru-RU" sz="2400" dirty="0" err="1"/>
              <a:t>соода</a:t>
            </a:r>
            <a:r>
              <a:rPr lang="ru-RU" sz="2400" dirty="0"/>
              <a:t> </a:t>
            </a:r>
            <a:r>
              <a:rPr lang="ru-RU" sz="2400" dirty="0" err="1"/>
              <a:t>кылгандар</a:t>
            </a:r>
            <a:r>
              <a:rPr lang="ru-RU" sz="2400" dirty="0"/>
              <a:t> да бар. </a:t>
            </a:r>
            <a:r>
              <a:rPr lang="ru-RU" sz="2400" dirty="0" err="1"/>
              <a:t>Мындай</a:t>
            </a:r>
            <a:r>
              <a:rPr lang="ru-RU" sz="2400" dirty="0"/>
              <a:t> </a:t>
            </a:r>
            <a:r>
              <a:rPr lang="ru-RU" sz="2400" dirty="0" err="1"/>
              <a:t>балдардын</a:t>
            </a:r>
            <a:r>
              <a:rPr lang="ru-RU" sz="2400" dirty="0"/>
              <a:t> </a:t>
            </a:r>
            <a:r>
              <a:rPr lang="ru-RU" sz="2400" dirty="0" err="1"/>
              <a:t>психологиясы</a:t>
            </a:r>
            <a:r>
              <a:rPr lang="ru-RU" sz="2400" dirty="0"/>
              <a:t> </a:t>
            </a:r>
            <a:r>
              <a:rPr lang="ru-RU" sz="2400" dirty="0" err="1"/>
              <a:t>өзү</a:t>
            </a:r>
            <a:r>
              <a:rPr lang="ru-RU" sz="2400" dirty="0"/>
              <a:t> </a:t>
            </a:r>
            <a:r>
              <a:rPr lang="ru-RU" sz="2400" dirty="0" err="1"/>
              <a:t>теңдүүлөрдөн</a:t>
            </a:r>
            <a:r>
              <a:rPr lang="ru-RU" sz="2400" dirty="0"/>
              <a:t> </a:t>
            </a:r>
            <a:r>
              <a:rPr lang="ru-RU" sz="2400" dirty="0" err="1"/>
              <a:t>өзгөчөлөнүп</a:t>
            </a:r>
            <a:r>
              <a:rPr lang="ru-RU" sz="2400" dirty="0"/>
              <a:t> </a:t>
            </a:r>
            <a:r>
              <a:rPr lang="ru-RU" sz="2400" dirty="0" err="1"/>
              <a:t>турат</a:t>
            </a:r>
            <a:r>
              <a:rPr lang="ru-RU" sz="2400" dirty="0"/>
              <a:t>. </a:t>
            </a:r>
            <a:r>
              <a:rPr lang="ru-RU" sz="2400" dirty="0" err="1"/>
              <a:t>Алар</a:t>
            </a:r>
            <a:r>
              <a:rPr lang="ru-RU" sz="2400" dirty="0"/>
              <a:t> </a:t>
            </a:r>
            <a:r>
              <a:rPr lang="ru-RU" sz="2400" dirty="0" err="1"/>
              <a:t>турмуштун</a:t>
            </a:r>
            <a:r>
              <a:rPr lang="ru-RU" sz="2400" dirty="0"/>
              <a:t> </a:t>
            </a:r>
            <a:r>
              <a:rPr lang="ru-RU" sz="2400" dirty="0" err="1"/>
              <a:t>ак-карасын</a:t>
            </a:r>
            <a:r>
              <a:rPr lang="ru-RU" sz="2400" dirty="0"/>
              <a:t> </a:t>
            </a:r>
            <a:r>
              <a:rPr lang="ru-RU" sz="2400" dirty="0" err="1"/>
              <a:t>тааный</a:t>
            </a:r>
            <a:r>
              <a:rPr lang="ru-RU" sz="2400" dirty="0"/>
              <a:t> </a:t>
            </a:r>
            <a:r>
              <a:rPr lang="ru-RU" sz="2400" dirty="0" err="1"/>
              <a:t>элек</a:t>
            </a:r>
            <a:r>
              <a:rPr lang="ru-RU" sz="2400" dirty="0"/>
              <a:t>. Бирок, </a:t>
            </a:r>
            <a:r>
              <a:rPr lang="ru-RU" sz="2400" dirty="0" err="1"/>
              <a:t>кыйынчылыкка</a:t>
            </a:r>
            <a:r>
              <a:rPr lang="ru-RU" sz="2400" dirty="0"/>
              <a:t> </a:t>
            </a:r>
            <a:r>
              <a:rPr lang="ru-RU" sz="2400" dirty="0" err="1"/>
              <a:t>чыдамкай</a:t>
            </a:r>
            <a:r>
              <a:rPr lang="ru-RU" sz="2400" dirty="0"/>
              <a:t> </a:t>
            </a:r>
            <a:r>
              <a:rPr lang="ru-RU" sz="2400" dirty="0" err="1"/>
              <a:t>болушуп</a:t>
            </a:r>
            <a:r>
              <a:rPr lang="ru-RU" sz="2400" dirty="0"/>
              <a:t>, </a:t>
            </a:r>
            <a:r>
              <a:rPr lang="ru-RU" sz="2400" dirty="0" err="1"/>
              <a:t>акчанын</a:t>
            </a:r>
            <a:r>
              <a:rPr lang="ru-RU" sz="2400" dirty="0"/>
              <a:t> </a:t>
            </a:r>
            <a:r>
              <a:rPr lang="ru-RU" sz="2400" dirty="0" err="1"/>
              <a:t>баркын</a:t>
            </a:r>
            <a:r>
              <a:rPr lang="ru-RU" sz="2400" dirty="0"/>
              <a:t> </a:t>
            </a:r>
            <a:r>
              <a:rPr lang="ru-RU" sz="2400" dirty="0" err="1"/>
              <a:t>жакшы</a:t>
            </a:r>
            <a:r>
              <a:rPr lang="ru-RU" sz="2400" dirty="0"/>
              <a:t> </a:t>
            </a:r>
            <a:r>
              <a:rPr lang="ru-RU" sz="2400" dirty="0" err="1"/>
              <a:t>билишет</a:t>
            </a:r>
            <a:r>
              <a:rPr lang="ru-RU" sz="2400" dirty="0"/>
              <a:t>. </a:t>
            </a:r>
          </a:p>
        </p:txBody>
      </p:sp>
    </p:spTree>
    <p:extLst>
      <p:ext uri="{BB962C8B-B14F-4D97-AF65-F5344CB8AC3E}">
        <p14:creationId xmlns:p14="http://schemas.microsoft.com/office/powerpoint/2010/main" val="143173322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4987682"/>
          </a:xfrm>
        </p:spPr>
        <p:txBody>
          <a:bodyPr>
            <a:noAutofit/>
          </a:bodyPr>
          <a:lstStyle/>
          <a:p>
            <a:r>
              <a:rPr lang="ru-RU" sz="2400" dirty="0" err="1">
                <a:solidFill>
                  <a:srgbClr val="FF0000"/>
                </a:solidFill>
              </a:rPr>
              <a:t>Туура</a:t>
            </a:r>
            <a:r>
              <a:rPr lang="ru-RU" sz="2400" dirty="0">
                <a:solidFill>
                  <a:srgbClr val="FF0000"/>
                </a:solidFill>
              </a:rPr>
              <a:t> же </a:t>
            </a:r>
            <a:r>
              <a:rPr lang="ru-RU" sz="2400" dirty="0" err="1">
                <a:solidFill>
                  <a:srgbClr val="FF0000"/>
                </a:solidFill>
              </a:rPr>
              <a:t>катасын</a:t>
            </a:r>
            <a:r>
              <a:rPr lang="ru-RU" sz="2400" dirty="0">
                <a:solidFill>
                  <a:srgbClr val="FF0000"/>
                </a:solidFill>
              </a:rPr>
              <a:t> </a:t>
            </a:r>
            <a:r>
              <a:rPr lang="ru-RU" sz="2400" dirty="0" err="1">
                <a:solidFill>
                  <a:srgbClr val="FF0000"/>
                </a:solidFill>
              </a:rPr>
              <a:t>аныктагыла</a:t>
            </a:r>
            <a:r>
              <a:rPr lang="ru-RU" sz="2400" dirty="0">
                <a:solidFill>
                  <a:srgbClr val="FF0000"/>
                </a:solidFill>
              </a:rPr>
              <a:t>:</a:t>
            </a:r>
            <a:br>
              <a:rPr lang="ru-RU" sz="2400" dirty="0">
                <a:solidFill>
                  <a:srgbClr val="FF0000"/>
                </a:solidFill>
              </a:rPr>
            </a:br>
            <a:r>
              <a:rPr lang="ru-RU" sz="2400" dirty="0"/>
              <a:t/>
            </a:r>
            <a:br>
              <a:rPr lang="ru-RU" sz="2400" dirty="0"/>
            </a:br>
            <a:r>
              <a:rPr lang="ru-RU" sz="2400" dirty="0">
                <a:latin typeface="Times New Roman" pitchFamily="18" charset="0"/>
                <a:cs typeface="Times New Roman" pitchFamily="18" charset="0"/>
              </a:rPr>
              <a:t>1.Базарда </a:t>
            </a:r>
            <a:r>
              <a:rPr lang="ru-RU" sz="2400" dirty="0" err="1">
                <a:latin typeface="Times New Roman" pitchFamily="18" charset="0"/>
                <a:cs typeface="Times New Roman" pitchFamily="18" charset="0"/>
              </a:rPr>
              <a:t>ата-энесине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жардам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берген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балдар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жок</a:t>
            </a:r>
            <a:r>
              <a:rPr lang="ru-RU" sz="2400" dirty="0">
                <a:latin typeface="Times New Roman" pitchFamily="18" charset="0"/>
                <a:cs typeface="Times New Roman" pitchFamily="18" charset="0"/>
              </a:rPr>
              <a:t>.               (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 2.Балдар </a:t>
            </a:r>
            <a:r>
              <a:rPr lang="ru-RU" sz="2400" dirty="0" err="1">
                <a:latin typeface="Times New Roman" pitchFamily="18" charset="0"/>
                <a:cs typeface="Times New Roman" pitchFamily="18" charset="0"/>
              </a:rPr>
              <a:t>мектептен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кийин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гана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соода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кылышат</a:t>
            </a:r>
            <a:r>
              <a:rPr lang="ru-RU" sz="2400" dirty="0">
                <a:latin typeface="Times New Roman" pitchFamily="18" charset="0"/>
                <a:cs typeface="Times New Roman" pitchFamily="18" charset="0"/>
              </a:rPr>
              <a:t>. ( </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3.Кечке </a:t>
            </a:r>
            <a:r>
              <a:rPr lang="ru-RU" sz="2400" dirty="0" err="1">
                <a:latin typeface="Times New Roman" pitchFamily="18" charset="0"/>
                <a:cs typeface="Times New Roman" pitchFamily="18" charset="0"/>
              </a:rPr>
              <a:t>соода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кылып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акча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тапса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анын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жарымына</a:t>
            </a:r>
            <a:r>
              <a:rPr lang="ru-RU" sz="2400" dirty="0">
                <a:latin typeface="Times New Roman" pitchFamily="18" charset="0"/>
                <a:cs typeface="Times New Roman" pitchFamily="18" charset="0"/>
              </a:rPr>
              <a:t> товар </a:t>
            </a:r>
            <a:r>
              <a:rPr lang="ru-RU" sz="2400" dirty="0" err="1">
                <a:latin typeface="Times New Roman" pitchFamily="18" charset="0"/>
                <a:cs typeface="Times New Roman" pitchFamily="18" charset="0"/>
              </a:rPr>
              <a:t>алат</a:t>
            </a:r>
            <a:r>
              <a:rPr lang="ru-RU" sz="2400" dirty="0">
                <a:latin typeface="Times New Roman" pitchFamily="18" charset="0"/>
                <a:cs typeface="Times New Roman" pitchFamily="18" charset="0"/>
              </a:rPr>
              <a:t>. (  )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4.Кээ </a:t>
            </a:r>
            <a:r>
              <a:rPr lang="ru-RU" sz="2400" dirty="0" err="1">
                <a:latin typeface="Times New Roman" pitchFamily="18" charset="0"/>
                <a:cs typeface="Times New Roman" pitchFamily="18" charset="0"/>
              </a:rPr>
              <a:t>бири</a:t>
            </a:r>
            <a:r>
              <a:rPr lang="ru-RU" sz="2400" dirty="0">
                <a:latin typeface="Times New Roman" pitchFamily="18" charset="0"/>
                <a:cs typeface="Times New Roman" pitchFamily="18" charset="0"/>
              </a:rPr>
              <a:t> араба </a:t>
            </a:r>
            <a:r>
              <a:rPr lang="ru-RU" sz="2400" dirty="0" err="1">
                <a:latin typeface="Times New Roman" pitchFamily="18" charset="0"/>
                <a:cs typeface="Times New Roman" pitchFamily="18" charset="0"/>
              </a:rPr>
              <a:t>түртүп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акча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табышат</a:t>
            </a:r>
            <a:r>
              <a:rPr lang="ru-RU" sz="2400" dirty="0">
                <a:latin typeface="Times New Roman" pitchFamily="18" charset="0"/>
                <a:cs typeface="Times New Roman" pitchFamily="18" charset="0"/>
              </a:rPr>
              <a:t>. (   )  5.Товарын </a:t>
            </a:r>
            <a:r>
              <a:rPr lang="ru-RU" sz="2400" dirty="0" err="1">
                <a:latin typeface="Times New Roman" pitchFamily="18" charset="0"/>
                <a:cs typeface="Times New Roman" pitchFamily="18" charset="0"/>
              </a:rPr>
              <a:t>көтөрүп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базарды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айланып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соода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кылгандар</a:t>
            </a:r>
            <a:r>
              <a:rPr lang="ru-RU" sz="2400" dirty="0">
                <a:latin typeface="Times New Roman" pitchFamily="18" charset="0"/>
                <a:cs typeface="Times New Roman" pitchFamily="18" charset="0"/>
              </a:rPr>
              <a:t> бар. (    )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6. </a:t>
            </a:r>
            <a:r>
              <a:rPr lang="ru-RU" sz="2400" dirty="0" err="1">
                <a:latin typeface="Times New Roman" pitchFamily="18" charset="0"/>
                <a:cs typeface="Times New Roman" pitchFamily="18" charset="0"/>
              </a:rPr>
              <a:t>Базардагы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балдар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кыйынчылыкка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чыдамкай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болушат</a:t>
            </a:r>
            <a:r>
              <a:rPr lang="ru-RU" sz="2400" dirty="0">
                <a:latin typeface="Times New Roman" pitchFamily="18" charset="0"/>
                <a:cs typeface="Times New Roman" pitchFamily="18" charset="0"/>
              </a:rPr>
              <a:t>. (   )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7.Мындай </a:t>
            </a:r>
            <a:r>
              <a:rPr lang="ru-RU" sz="2400" dirty="0" err="1">
                <a:latin typeface="Times New Roman" pitchFamily="18" charset="0"/>
                <a:cs typeface="Times New Roman" pitchFamily="18" charset="0"/>
              </a:rPr>
              <a:t>балдар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акчанын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баркын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жакшы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билишпейт</a:t>
            </a:r>
            <a:r>
              <a:rPr lang="ru-RU" sz="2400" dirty="0">
                <a:latin typeface="Times New Roman" pitchFamily="18" charset="0"/>
                <a:cs typeface="Times New Roman" pitchFamily="18" charset="0"/>
              </a:rPr>
              <a:t>. (   ) </a:t>
            </a:r>
            <a:endParaRPr lang="ru-RU" sz="2400" dirty="0"/>
          </a:p>
        </p:txBody>
      </p:sp>
    </p:spTree>
    <p:extLst>
      <p:ext uri="{BB962C8B-B14F-4D97-AF65-F5344CB8AC3E}">
        <p14:creationId xmlns:p14="http://schemas.microsoft.com/office/powerpoint/2010/main" val="552541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620688"/>
            <a:ext cx="6965245" cy="5544616"/>
          </a:xfrm>
        </p:spPr>
        <p:txBody>
          <a:bodyPr>
            <a:noAutofit/>
          </a:bodyPr>
          <a:lstStyle/>
          <a:p>
            <a:r>
              <a:rPr lang="ru-RU" sz="2400" dirty="0" err="1" smtClean="0">
                <a:solidFill>
                  <a:srgbClr val="FF0000"/>
                </a:solidFill>
              </a:rPr>
              <a:t>Туура</a:t>
            </a:r>
            <a:r>
              <a:rPr lang="ru-RU" sz="2400" dirty="0" smtClean="0">
                <a:solidFill>
                  <a:srgbClr val="FF0000"/>
                </a:solidFill>
              </a:rPr>
              <a:t>    </a:t>
            </a:r>
            <a:r>
              <a:rPr lang="ru-RU" sz="2400" dirty="0" err="1" smtClean="0">
                <a:solidFill>
                  <a:srgbClr val="FF0000"/>
                </a:solidFill>
              </a:rPr>
              <a:t>жооптору</a:t>
            </a:r>
            <a:r>
              <a:rPr lang="ru-RU" sz="2400" dirty="0" smtClean="0">
                <a:solidFill>
                  <a:srgbClr val="FF0000"/>
                </a:solidFill>
              </a:rPr>
              <a:t/>
            </a:r>
            <a:br>
              <a:rPr lang="ru-RU" sz="2400" dirty="0" smtClean="0">
                <a:solidFill>
                  <a:srgbClr val="FF0000"/>
                </a:solidFill>
              </a:rPr>
            </a:br>
            <a:r>
              <a:rPr lang="ru-RU" sz="2400" dirty="0" smtClean="0"/>
              <a:t/>
            </a:r>
            <a:br>
              <a:rPr lang="ru-RU" sz="2400" dirty="0" smtClean="0"/>
            </a:br>
            <a:r>
              <a:rPr lang="ru-RU" sz="2400" dirty="0" smtClean="0">
                <a:latin typeface="Times New Roman" pitchFamily="18" charset="0"/>
                <a:cs typeface="Times New Roman" pitchFamily="18" charset="0"/>
              </a:rPr>
              <a:t>1.Базарда </a:t>
            </a:r>
            <a:r>
              <a:rPr lang="ru-RU" sz="2400" dirty="0" err="1" smtClean="0">
                <a:latin typeface="Times New Roman" pitchFamily="18" charset="0"/>
                <a:cs typeface="Times New Roman" pitchFamily="18" charset="0"/>
              </a:rPr>
              <a:t>ата-энесине</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жардам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берген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балдар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жок</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 К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2.Балдар </a:t>
            </a:r>
            <a:r>
              <a:rPr lang="ru-RU" sz="2400" dirty="0" err="1">
                <a:latin typeface="Times New Roman" pitchFamily="18" charset="0"/>
                <a:cs typeface="Times New Roman" pitchFamily="18" charset="0"/>
              </a:rPr>
              <a:t>мектептен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кийин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гана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соода</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кылышат</a:t>
            </a:r>
            <a:r>
              <a:rPr lang="ru-RU" sz="2400" dirty="0" smtClean="0">
                <a:latin typeface="Times New Roman" pitchFamily="18" charset="0"/>
                <a:cs typeface="Times New Roman" pitchFamily="18" charset="0"/>
              </a:rPr>
              <a:t>. (Т)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3.Кечке </a:t>
            </a:r>
            <a:r>
              <a:rPr lang="ru-RU" sz="2400" dirty="0" err="1">
                <a:latin typeface="Times New Roman" pitchFamily="18" charset="0"/>
                <a:cs typeface="Times New Roman" pitchFamily="18" charset="0"/>
              </a:rPr>
              <a:t>соода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кылып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акча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тапса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анын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жарымына</a:t>
            </a:r>
            <a:r>
              <a:rPr lang="ru-RU" sz="2400" dirty="0">
                <a:latin typeface="Times New Roman" pitchFamily="18" charset="0"/>
                <a:cs typeface="Times New Roman" pitchFamily="18" charset="0"/>
              </a:rPr>
              <a:t> товар </a:t>
            </a:r>
            <a:r>
              <a:rPr lang="ru-RU" sz="2400" dirty="0" err="1">
                <a:latin typeface="Times New Roman" pitchFamily="18" charset="0"/>
                <a:cs typeface="Times New Roman" pitchFamily="18" charset="0"/>
              </a:rPr>
              <a:t>алат</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(Т)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4.Кээ </a:t>
            </a:r>
            <a:r>
              <a:rPr lang="ru-RU" sz="2400" dirty="0" err="1">
                <a:latin typeface="Times New Roman" pitchFamily="18" charset="0"/>
                <a:cs typeface="Times New Roman" pitchFamily="18" charset="0"/>
              </a:rPr>
              <a:t>бири</a:t>
            </a:r>
            <a:r>
              <a:rPr lang="ru-RU" sz="2400" dirty="0">
                <a:latin typeface="Times New Roman" pitchFamily="18" charset="0"/>
                <a:cs typeface="Times New Roman" pitchFamily="18" charset="0"/>
              </a:rPr>
              <a:t> араба </a:t>
            </a:r>
            <a:r>
              <a:rPr lang="ru-RU" sz="2400" dirty="0" err="1">
                <a:latin typeface="Times New Roman" pitchFamily="18" charset="0"/>
                <a:cs typeface="Times New Roman" pitchFamily="18" charset="0"/>
              </a:rPr>
              <a:t>түртүп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акча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табышат</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(Т)  5.Товарын </a:t>
            </a:r>
            <a:r>
              <a:rPr lang="ru-RU" sz="2400" dirty="0" err="1">
                <a:latin typeface="Times New Roman" pitchFamily="18" charset="0"/>
                <a:cs typeface="Times New Roman" pitchFamily="18" charset="0"/>
              </a:rPr>
              <a:t>көтөрүп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базарды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айланып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соода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кылгандар</a:t>
            </a:r>
            <a:r>
              <a:rPr lang="ru-RU" sz="2400" dirty="0">
                <a:latin typeface="Times New Roman" pitchFamily="18" charset="0"/>
                <a:cs typeface="Times New Roman" pitchFamily="18" charset="0"/>
              </a:rPr>
              <a:t> бар. ( </a:t>
            </a:r>
            <a:r>
              <a:rPr lang="ru-RU" sz="2400" dirty="0" smtClean="0">
                <a:latin typeface="Times New Roman" pitchFamily="18" charset="0"/>
                <a:cs typeface="Times New Roman" pitchFamily="18" charset="0"/>
              </a:rPr>
              <a:t> Т )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6. </a:t>
            </a:r>
            <a:r>
              <a:rPr lang="ru-RU" sz="2400" dirty="0" err="1">
                <a:latin typeface="Times New Roman" pitchFamily="18" charset="0"/>
                <a:cs typeface="Times New Roman" pitchFamily="18" charset="0"/>
              </a:rPr>
              <a:t>Базардагы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балдар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кыйынчылыкка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чыдамкай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болушат</a:t>
            </a:r>
            <a:r>
              <a:rPr lang="ru-RU" sz="2400" dirty="0">
                <a:latin typeface="Times New Roman" pitchFamily="18" charset="0"/>
                <a:cs typeface="Times New Roman" pitchFamily="18" charset="0"/>
              </a:rPr>
              <a:t>. ( </a:t>
            </a:r>
            <a:r>
              <a:rPr lang="ru-RU" sz="2400" dirty="0" smtClean="0">
                <a:latin typeface="Times New Roman" pitchFamily="18" charset="0"/>
                <a:cs typeface="Times New Roman" pitchFamily="18" charset="0"/>
              </a:rPr>
              <a:t>Т  )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7.Мындай </a:t>
            </a:r>
            <a:r>
              <a:rPr lang="ru-RU" sz="2400" dirty="0" err="1">
                <a:latin typeface="Times New Roman" pitchFamily="18" charset="0"/>
                <a:cs typeface="Times New Roman" pitchFamily="18" charset="0"/>
              </a:rPr>
              <a:t>балдар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акчанын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баркын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жакшы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билишпейт</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К </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53874320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5275714"/>
          </a:xfrm>
        </p:spPr>
        <p:txBody>
          <a:bodyPr>
            <a:noAutofit/>
          </a:bodyPr>
          <a:lstStyle/>
          <a:p>
            <a:pPr algn="l"/>
            <a:r>
              <a:rPr lang="ky-KG" sz="3200" dirty="0" smtClean="0">
                <a:solidFill>
                  <a:srgbClr val="FF0000"/>
                </a:solidFill>
              </a:rPr>
              <a:t>Текстте эмне жөнүндө сөз болгон жок? (+ -) белгисин койгула!</a:t>
            </a:r>
            <a:br>
              <a:rPr lang="ky-KG" sz="3200" dirty="0" smtClean="0">
                <a:solidFill>
                  <a:srgbClr val="FF0000"/>
                </a:solidFill>
              </a:rPr>
            </a:br>
            <a:r>
              <a:rPr lang="ky-KG" sz="3200" dirty="0" smtClean="0"/>
              <a:t/>
            </a:r>
            <a:br>
              <a:rPr lang="ky-KG" sz="3200" dirty="0" smtClean="0"/>
            </a:br>
            <a:r>
              <a:rPr lang="ky-KG" sz="2400" dirty="0"/>
              <a:t>б</a:t>
            </a:r>
            <a:r>
              <a:rPr lang="ky-KG" sz="2400" dirty="0" smtClean="0"/>
              <a:t>азар   +                балдар                        дос</a:t>
            </a:r>
            <a:br>
              <a:rPr lang="ky-KG" sz="2400" dirty="0" smtClean="0"/>
            </a:br>
            <a:r>
              <a:rPr lang="ky-KG" sz="2400" dirty="0" smtClean="0"/>
              <a:t>соода                     кыздар                       курбу</a:t>
            </a:r>
            <a:br>
              <a:rPr lang="ky-KG" sz="2400" dirty="0" smtClean="0"/>
            </a:br>
            <a:r>
              <a:rPr lang="ky-KG" sz="2400" dirty="0" smtClean="0"/>
              <a:t>мектеп                  өспүрүмдөр               акча</a:t>
            </a:r>
            <a:br>
              <a:rPr lang="ky-KG" sz="2400" dirty="0" smtClean="0"/>
            </a:br>
            <a:r>
              <a:rPr lang="ky-KG" sz="2400" dirty="0" smtClean="0"/>
              <a:t>окуу                       мугалимдер               товар</a:t>
            </a:r>
            <a:br>
              <a:rPr lang="ky-KG" sz="2400" dirty="0" smtClean="0"/>
            </a:br>
            <a:r>
              <a:rPr lang="ky-KG" sz="2400" dirty="0" smtClean="0"/>
              <a:t>китеп                    ата-энелер                 араба</a:t>
            </a:r>
            <a:br>
              <a:rPr lang="ky-KG" sz="2400" dirty="0" smtClean="0"/>
            </a:br>
            <a:r>
              <a:rPr lang="ky-KG" sz="2400" dirty="0" smtClean="0"/>
              <a:t>тарбия                  өкмөт                          чыдамкай</a:t>
            </a:r>
            <a:br>
              <a:rPr lang="ky-KG" sz="2400" dirty="0" smtClean="0"/>
            </a:br>
            <a:r>
              <a:rPr lang="ky-KG" sz="2400" dirty="0" smtClean="0"/>
              <a:t>тартип                  психология                сабак</a:t>
            </a:r>
            <a:r>
              <a:rPr lang="ky-KG" sz="3200" dirty="0" smtClean="0"/>
              <a:t/>
            </a:r>
            <a:br>
              <a:rPr lang="ky-KG" sz="3200" dirty="0" smtClean="0"/>
            </a:br>
            <a:endParaRPr lang="ru-RU" sz="3200" dirty="0"/>
          </a:p>
        </p:txBody>
      </p:sp>
    </p:spTree>
    <p:extLst>
      <p:ext uri="{BB962C8B-B14F-4D97-AF65-F5344CB8AC3E}">
        <p14:creationId xmlns:p14="http://schemas.microsoft.com/office/powerpoint/2010/main" val="24909131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817582"/>
            <a:ext cx="7704855" cy="4843666"/>
          </a:xfrm>
        </p:spPr>
        <p:txBody>
          <a:bodyPr>
            <a:noAutofit/>
          </a:bodyPr>
          <a:lstStyle/>
          <a:p>
            <a:r>
              <a:rPr lang="ky-KG" sz="2800" dirty="0" smtClean="0">
                <a:solidFill>
                  <a:srgbClr val="FF0000"/>
                </a:solidFill>
              </a:rPr>
              <a:t>Туура жооптор,өздөрүңөрдүн жоопторуңар менен салыштыргыла!</a:t>
            </a:r>
            <a:br>
              <a:rPr lang="ky-KG" sz="2800" dirty="0" smtClean="0">
                <a:solidFill>
                  <a:srgbClr val="FF0000"/>
                </a:solidFill>
              </a:rPr>
            </a:br>
            <a:r>
              <a:rPr lang="ky-KG" sz="2400" dirty="0" smtClean="0">
                <a:solidFill>
                  <a:srgbClr val="FF0000"/>
                </a:solidFill>
              </a:rPr>
              <a:t/>
            </a:r>
            <a:br>
              <a:rPr lang="ky-KG" sz="2400" dirty="0" smtClean="0">
                <a:solidFill>
                  <a:srgbClr val="FF0000"/>
                </a:solidFill>
              </a:rPr>
            </a:br>
            <a:r>
              <a:rPr lang="ky-KG" sz="2400" b="1" dirty="0" smtClean="0"/>
              <a:t>базар   </a:t>
            </a:r>
            <a:r>
              <a:rPr lang="ky-KG" sz="2400" b="1" dirty="0"/>
              <a:t>+                балдар  </a:t>
            </a:r>
            <a:r>
              <a:rPr lang="ky-KG" sz="2400" b="1" dirty="0" smtClean="0"/>
              <a:t> +                      дос -</a:t>
            </a:r>
            <a:r>
              <a:rPr lang="ky-KG" sz="2400" b="1" dirty="0"/>
              <a:t/>
            </a:r>
            <a:br>
              <a:rPr lang="ky-KG" sz="2400" b="1" dirty="0"/>
            </a:br>
            <a:r>
              <a:rPr lang="ky-KG" sz="2400" b="1" dirty="0" smtClean="0"/>
              <a:t>   соода   +                  кыздар  -                       курбу -</a:t>
            </a:r>
            <a:r>
              <a:rPr lang="ky-KG" sz="2400" b="1" dirty="0"/>
              <a:t/>
            </a:r>
            <a:br>
              <a:rPr lang="ky-KG" sz="2400" b="1" dirty="0"/>
            </a:br>
            <a:r>
              <a:rPr lang="ky-KG" sz="2400" b="1" dirty="0" smtClean="0"/>
              <a:t>мектеп +                  </a:t>
            </a:r>
            <a:r>
              <a:rPr lang="ky-KG" sz="2400" b="1" dirty="0"/>
              <a:t>өспүрүмдөр </a:t>
            </a:r>
            <a:r>
              <a:rPr lang="ky-KG" sz="2400" b="1" dirty="0" smtClean="0"/>
              <a:t>+              акча +</a:t>
            </a:r>
            <a:r>
              <a:rPr lang="ky-KG" sz="2400" b="1" dirty="0"/>
              <a:t/>
            </a:r>
            <a:br>
              <a:rPr lang="ky-KG" sz="2400" b="1" dirty="0"/>
            </a:br>
            <a:r>
              <a:rPr lang="ky-KG" sz="2400" b="1" dirty="0" smtClean="0"/>
              <a:t> окуу  -                      мугалимдер  -              товар +</a:t>
            </a:r>
            <a:r>
              <a:rPr lang="ky-KG" sz="2400" b="1" dirty="0"/>
              <a:t/>
            </a:r>
            <a:br>
              <a:rPr lang="ky-KG" sz="2400" b="1" dirty="0"/>
            </a:br>
            <a:r>
              <a:rPr lang="ky-KG" sz="2400" b="1" dirty="0" smtClean="0"/>
              <a:t>китеп  -                   ата-энелер+                 араба +</a:t>
            </a:r>
            <a:r>
              <a:rPr lang="ky-KG" sz="2400" b="1" dirty="0"/>
              <a:t/>
            </a:r>
            <a:br>
              <a:rPr lang="ky-KG" sz="2400" b="1" dirty="0"/>
            </a:br>
            <a:r>
              <a:rPr lang="ky-KG" sz="2400" b="1" dirty="0" smtClean="0"/>
              <a:t>    тарбия -                   өкмөт   -                       чыдамкай +</a:t>
            </a:r>
            <a:r>
              <a:rPr lang="ky-KG" sz="2400" b="1" dirty="0"/>
              <a:t/>
            </a:r>
            <a:br>
              <a:rPr lang="ky-KG" sz="2400" b="1" dirty="0"/>
            </a:br>
            <a:r>
              <a:rPr lang="ky-KG" sz="2400" b="1" dirty="0" smtClean="0"/>
              <a:t>тартип   -                 </a:t>
            </a:r>
            <a:r>
              <a:rPr lang="ky-KG" sz="2400" b="1" dirty="0"/>
              <a:t>психология  </a:t>
            </a:r>
            <a:r>
              <a:rPr lang="ky-KG" sz="2400" b="1" dirty="0" smtClean="0"/>
              <a:t>+              сабак -</a:t>
            </a:r>
            <a:endParaRPr lang="ru-RU" sz="2400" b="1" dirty="0"/>
          </a:p>
        </p:txBody>
      </p:sp>
    </p:spTree>
    <p:extLst>
      <p:ext uri="{BB962C8B-B14F-4D97-AF65-F5344CB8AC3E}">
        <p14:creationId xmlns:p14="http://schemas.microsoft.com/office/powerpoint/2010/main" val="410718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2400" dirty="0" err="1"/>
              <a:t>Б</a:t>
            </a:r>
            <a:r>
              <a:rPr lang="ru-RU" sz="2400" dirty="0" err="1" smtClean="0"/>
              <a:t>алдар</a:t>
            </a:r>
            <a:r>
              <a:rPr lang="ru-RU" sz="2400" dirty="0" smtClean="0"/>
              <a:t> </a:t>
            </a:r>
            <a:r>
              <a:rPr lang="ru-RU" sz="2400" dirty="0" err="1" smtClean="0"/>
              <a:t>базарда</a:t>
            </a:r>
            <a:r>
              <a:rPr lang="ru-RU" sz="2400" dirty="0" smtClean="0"/>
              <a:t> </a:t>
            </a:r>
            <a:r>
              <a:rPr lang="ru-RU" sz="2400" dirty="0" err="1" smtClean="0"/>
              <a:t>иштеп</a:t>
            </a:r>
            <a:r>
              <a:rPr lang="ru-RU" sz="2400" dirty="0" smtClean="0"/>
              <a:t> </a:t>
            </a:r>
            <a:r>
              <a:rPr lang="ru-RU" sz="2400" dirty="0" err="1" smtClean="0"/>
              <a:t>акча</a:t>
            </a:r>
            <a:r>
              <a:rPr lang="ru-RU" sz="2400" dirty="0" smtClean="0"/>
              <a:t> </a:t>
            </a:r>
            <a:r>
              <a:rPr lang="ru-RU" sz="2400" dirty="0" err="1" smtClean="0"/>
              <a:t>табуунун</a:t>
            </a:r>
            <a:r>
              <a:rPr lang="ru-RU" sz="2400" dirty="0" smtClean="0"/>
              <a:t> </a:t>
            </a:r>
            <a:r>
              <a:rPr lang="ru-RU" sz="2400" dirty="0" err="1" smtClean="0"/>
              <a:t>жакшы</a:t>
            </a:r>
            <a:r>
              <a:rPr lang="ru-RU" sz="2400" dirty="0" smtClean="0"/>
              <a:t> </a:t>
            </a:r>
            <a:r>
              <a:rPr lang="ru-RU" sz="2400" dirty="0" err="1" smtClean="0"/>
              <a:t>жана</a:t>
            </a:r>
            <a:r>
              <a:rPr lang="ru-RU" sz="2400" dirty="0" smtClean="0"/>
              <a:t> </a:t>
            </a:r>
            <a:r>
              <a:rPr lang="ru-RU" sz="2400" dirty="0" err="1" smtClean="0"/>
              <a:t>жаман</a:t>
            </a:r>
            <a:r>
              <a:rPr lang="ru-RU" sz="2400" dirty="0" smtClean="0"/>
              <a:t> </a:t>
            </a:r>
            <a:r>
              <a:rPr lang="ru-RU" sz="2400" dirty="0" err="1" smtClean="0"/>
              <a:t>жактарын</a:t>
            </a:r>
            <a:r>
              <a:rPr lang="ru-RU" sz="2400" dirty="0" smtClean="0"/>
              <a:t>  </a:t>
            </a:r>
            <a:r>
              <a:rPr lang="ru-RU" sz="2400" dirty="0" err="1" smtClean="0"/>
              <a:t>киринди</a:t>
            </a:r>
            <a:r>
              <a:rPr lang="ru-RU" sz="2400" dirty="0" smtClean="0"/>
              <a:t> с</a:t>
            </a:r>
            <a:r>
              <a:rPr lang="ky-KG" sz="2400" dirty="0" smtClean="0"/>
              <a:t>оздөрдү колдонуп жазып,тактага чыгып айтып бергиле!</a:t>
            </a:r>
            <a:endParaRPr lang="ru-RU" sz="2400" dirty="0"/>
          </a:p>
        </p:txBody>
      </p:sp>
      <p:sp>
        <p:nvSpPr>
          <p:cNvPr id="4" name="Объект 3"/>
          <p:cNvSpPr>
            <a:spLocks noGrp="1"/>
          </p:cNvSpPr>
          <p:nvPr>
            <p:ph sz="quarter" idx="13"/>
          </p:nvPr>
        </p:nvSpPr>
        <p:spPr/>
        <p:txBody>
          <a:bodyPr/>
          <a:lstStyle/>
          <a:p>
            <a:r>
              <a:rPr lang="ky-KG" dirty="0"/>
              <a:t>1</a:t>
            </a:r>
            <a:r>
              <a:rPr lang="ky-KG" dirty="0" smtClean="0"/>
              <a:t>.</a:t>
            </a:r>
            <a:r>
              <a:rPr lang="ky-KG" dirty="0" smtClean="0">
                <a:solidFill>
                  <a:srgbClr val="FF0000"/>
                </a:solidFill>
              </a:rPr>
              <a:t>Албетте</a:t>
            </a:r>
            <a:r>
              <a:rPr lang="ky-KG" dirty="0" smtClean="0"/>
              <a:t>, сабактан кийин базарга чыгып,иштеп акча тапса болот.</a:t>
            </a:r>
          </a:p>
          <a:p>
            <a:r>
              <a:rPr lang="ky-KG" dirty="0" smtClean="0"/>
              <a:t>2.</a:t>
            </a:r>
            <a:r>
              <a:rPr lang="ky-KG" dirty="0" smtClean="0">
                <a:solidFill>
                  <a:srgbClr val="FF0000"/>
                </a:solidFill>
              </a:rPr>
              <a:t>Себеби</a:t>
            </a:r>
            <a:r>
              <a:rPr lang="ky-KG" dirty="0" smtClean="0"/>
              <a:t>,....</a:t>
            </a:r>
          </a:p>
          <a:p>
            <a:r>
              <a:rPr lang="ky-KG" dirty="0" smtClean="0"/>
              <a:t>3.</a:t>
            </a:r>
            <a:r>
              <a:rPr lang="ky-KG" dirty="0" smtClean="0">
                <a:solidFill>
                  <a:srgbClr val="FF0000"/>
                </a:solidFill>
              </a:rPr>
              <a:t>Биринчиде</a:t>
            </a:r>
            <a:r>
              <a:rPr lang="ky-KG" dirty="0" smtClean="0"/>
              <a:t>н,....</a:t>
            </a:r>
          </a:p>
          <a:p>
            <a:r>
              <a:rPr lang="ky-KG" dirty="0"/>
              <a:t>4</a:t>
            </a:r>
            <a:r>
              <a:rPr lang="ky-KG" dirty="0" smtClean="0">
                <a:solidFill>
                  <a:srgbClr val="FF0000"/>
                </a:solidFill>
              </a:rPr>
              <a:t>.Ачыгын айтканда</a:t>
            </a:r>
            <a:r>
              <a:rPr lang="ky-KG" dirty="0" smtClean="0"/>
              <a:t>,...</a:t>
            </a:r>
            <a:endParaRPr lang="ru-RU" dirty="0"/>
          </a:p>
        </p:txBody>
      </p:sp>
      <p:sp>
        <p:nvSpPr>
          <p:cNvPr id="5" name="Объект 4"/>
          <p:cNvSpPr>
            <a:spLocks noGrp="1"/>
          </p:cNvSpPr>
          <p:nvPr>
            <p:ph sz="quarter" idx="14"/>
          </p:nvPr>
        </p:nvSpPr>
        <p:spPr/>
        <p:txBody>
          <a:bodyPr/>
          <a:lstStyle/>
          <a:p>
            <a:r>
              <a:rPr lang="ky-KG" dirty="0" smtClean="0"/>
              <a:t>1.</a:t>
            </a:r>
            <a:r>
              <a:rPr lang="ky-KG" dirty="0">
                <a:solidFill>
                  <a:srgbClr val="FF0000"/>
                </a:solidFill>
              </a:rPr>
              <a:t>К</a:t>
            </a:r>
            <a:r>
              <a:rPr lang="ky-KG" dirty="0" smtClean="0">
                <a:solidFill>
                  <a:srgbClr val="FF0000"/>
                </a:solidFill>
              </a:rPr>
              <a:t>андай гана болбосун,</a:t>
            </a:r>
            <a:r>
              <a:rPr lang="ky-KG" dirty="0" smtClean="0"/>
              <a:t> окуучу базарда иштебеш керек...</a:t>
            </a:r>
          </a:p>
          <a:p>
            <a:r>
              <a:rPr lang="ky-KG" dirty="0" smtClean="0"/>
              <a:t>2.</a:t>
            </a:r>
            <a:r>
              <a:rPr lang="ky-KG" dirty="0" smtClean="0">
                <a:solidFill>
                  <a:srgbClr val="FF0000"/>
                </a:solidFill>
              </a:rPr>
              <a:t> Албетте,...</a:t>
            </a:r>
          </a:p>
          <a:p>
            <a:r>
              <a:rPr lang="ky-KG" dirty="0"/>
              <a:t>3</a:t>
            </a:r>
            <a:r>
              <a:rPr lang="ky-KG" dirty="0" smtClean="0">
                <a:solidFill>
                  <a:srgbClr val="FF0000"/>
                </a:solidFill>
              </a:rPr>
              <a:t>. Сөзсүз,...</a:t>
            </a:r>
          </a:p>
          <a:p>
            <a:r>
              <a:rPr lang="ky-KG" dirty="0"/>
              <a:t>4</a:t>
            </a:r>
            <a:r>
              <a:rPr lang="ky-KG" dirty="0" smtClean="0">
                <a:solidFill>
                  <a:srgbClr val="FF0000"/>
                </a:solidFill>
              </a:rPr>
              <a:t>.Менин оюмча,</a:t>
            </a:r>
            <a:r>
              <a:rPr lang="ky-KG" dirty="0" smtClean="0"/>
              <a:t>...</a:t>
            </a:r>
            <a:endParaRPr lang="ru-RU" dirty="0"/>
          </a:p>
        </p:txBody>
      </p:sp>
    </p:spTree>
    <p:extLst>
      <p:ext uri="{BB962C8B-B14F-4D97-AF65-F5344CB8AC3E}">
        <p14:creationId xmlns:p14="http://schemas.microsoft.com/office/powerpoint/2010/main" val="9411466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1"/>
            <a:ext cx="6965245" cy="1963345"/>
          </a:xfrm>
        </p:spPr>
        <p:txBody>
          <a:bodyPr>
            <a:noAutofit/>
          </a:bodyPr>
          <a:lstStyle/>
          <a:p>
            <a:r>
              <a:rPr lang="ky-KG" sz="2800" dirty="0" smtClean="0"/>
              <a:t>Сабак кимге түшүнүктүү болсо, жашыл смайликти тандагыла,сабак  анча түшүнүктүү  болбосо сары смайликти,ал эми такыр түшүнүксүз болсо кызыл смайликти тандайбыз.</a:t>
            </a:r>
            <a:endParaRPr lang="ru-RU" sz="2800" dirty="0"/>
          </a:p>
        </p:txBody>
      </p:sp>
      <p:pic>
        <p:nvPicPr>
          <p:cNvPr id="2050" name="Picture 2" descr="C:\Users\0706979112\Desktop\240_F_85152877_OzYfTPNp5pyd1VQaf1nIfXzuXkyBAb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1437002" y="2852936"/>
            <a:ext cx="6192687" cy="295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6740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260648"/>
            <a:ext cx="6965245" cy="2952328"/>
          </a:xfrm>
        </p:spPr>
        <p:txBody>
          <a:bodyPr>
            <a:normAutofit/>
          </a:bodyPr>
          <a:lstStyle/>
          <a:p>
            <a:r>
              <a:rPr lang="ky-KG" sz="3200" dirty="0" smtClean="0"/>
              <a:t>Азаматсыңар, сабакка активдүү катышып бергениңер үчүн чоң рахмат!!! Саламатта калгыла!</a:t>
            </a:r>
            <a:br>
              <a:rPr lang="ky-KG" sz="3200" dirty="0" smtClean="0"/>
            </a:br>
            <a:endParaRPr lang="ru-RU" sz="3200" dirty="0"/>
          </a:p>
        </p:txBody>
      </p:sp>
      <p:pic>
        <p:nvPicPr>
          <p:cNvPr id="1026" name="Picture 2" descr="C:\Users\0706979112\Desktop\1568622552-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265" y="2276872"/>
            <a:ext cx="7488832"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9245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5418"/>
            <a:ext cx="8229600" cy="2221454"/>
          </a:xfrm>
        </p:spPr>
        <p:txBody>
          <a:bodyPr>
            <a:normAutofit/>
          </a:bodyPr>
          <a:lstStyle/>
          <a:p>
            <a:r>
              <a:rPr lang="ky-KG" dirty="0" smtClean="0">
                <a:solidFill>
                  <a:srgbClr val="FF0000"/>
                </a:solidFill>
              </a:rPr>
              <a:t>Сабак эмне жөнүндө деп ойлойсуңар,божомолдоп көргүлөчү.</a:t>
            </a:r>
            <a:endParaRPr lang="ru-RU" dirty="0">
              <a:solidFill>
                <a:srgbClr val="FF0000"/>
              </a:solidFill>
            </a:endParaRPr>
          </a:p>
        </p:txBody>
      </p:sp>
      <p:pic>
        <p:nvPicPr>
          <p:cNvPr id="2050" name="Picture 2" descr="C:\Users\0706979112\Desktop\37366.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1298575" y="2717856"/>
            <a:ext cx="3200400" cy="240971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0706979112\Desktop\2015-09-17_17-07-17_972393.jp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tretch>
            <a:fillRect/>
          </a:stretch>
        </p:blipFill>
        <p:spPr bwMode="auto">
          <a:xfrm>
            <a:off x="4664075" y="2856186"/>
            <a:ext cx="3200400" cy="2131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83330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7"/>
            <a:ext cx="8229600" cy="4621599"/>
          </a:xfrm>
        </p:spPr>
        <p:txBody>
          <a:bodyPr>
            <a:normAutofit/>
          </a:bodyPr>
          <a:lstStyle/>
          <a:p>
            <a:pPr algn="l"/>
            <a:r>
              <a:rPr lang="ky-KG" dirty="0" smtClean="0">
                <a:solidFill>
                  <a:schemeClr val="tx1"/>
                </a:solidFill>
              </a:rPr>
              <a:t>  Сабактын темасы: « Базарда соода кылган балдар тууралуу»</a:t>
            </a:r>
            <a:br>
              <a:rPr lang="ky-KG" dirty="0" smtClean="0">
                <a:solidFill>
                  <a:schemeClr val="tx1"/>
                </a:solidFill>
              </a:rPr>
            </a:br>
            <a:r>
              <a:rPr lang="ky-KG" dirty="0" smtClean="0">
                <a:solidFill>
                  <a:schemeClr val="tx1"/>
                </a:solidFill>
              </a:rPr>
              <a:t/>
            </a:r>
            <a:br>
              <a:rPr lang="ky-KG" dirty="0" smtClean="0">
                <a:solidFill>
                  <a:schemeClr val="tx1"/>
                </a:solidFill>
              </a:rPr>
            </a:br>
            <a:r>
              <a:rPr lang="ky-KG" dirty="0" smtClean="0">
                <a:solidFill>
                  <a:schemeClr val="tx1"/>
                </a:solidFill>
              </a:rPr>
              <a:t>  Грамматикалык материал: Киринди сөздөрдү кайталоо</a:t>
            </a:r>
            <a:r>
              <a:rPr lang="ky-KG" smtClean="0"/>
              <a:t/>
            </a:r>
            <a:br>
              <a:rPr lang="ky-KG" smtClean="0"/>
            </a:br>
            <a:endParaRPr lang="ru-RU" dirty="0"/>
          </a:p>
        </p:txBody>
      </p:sp>
    </p:spTree>
    <p:extLst>
      <p:ext uri="{BB962C8B-B14F-4D97-AF65-F5344CB8AC3E}">
        <p14:creationId xmlns:p14="http://schemas.microsoft.com/office/powerpoint/2010/main" val="3623532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27584" y="260647"/>
            <a:ext cx="7859216" cy="5613679"/>
          </a:xfrm>
        </p:spPr>
        <p:txBody>
          <a:bodyPr>
            <a:normAutofit/>
          </a:bodyPr>
          <a:lstStyle/>
          <a:p>
            <a:pPr algn="l"/>
            <a:r>
              <a:rPr lang="ky-KG" sz="2800" dirty="0" smtClean="0">
                <a:solidFill>
                  <a:schemeClr val="tx1"/>
                </a:solidFill>
                <a:latin typeface="Times New Roman" pitchFamily="18" charset="0"/>
                <a:cs typeface="Times New Roman" pitchFamily="18" charset="0"/>
              </a:rPr>
              <a:t>                            Бүгүнкү сабакта:</a:t>
            </a:r>
            <a:br>
              <a:rPr lang="ky-KG" sz="2800" dirty="0" smtClean="0">
                <a:solidFill>
                  <a:schemeClr val="tx1"/>
                </a:solidFill>
                <a:latin typeface="Times New Roman" pitchFamily="18" charset="0"/>
                <a:cs typeface="Times New Roman" pitchFamily="18" charset="0"/>
              </a:rPr>
            </a:br>
            <a:r>
              <a:rPr lang="ky-KG" sz="2800" b="1" dirty="0" smtClean="0">
                <a:solidFill>
                  <a:schemeClr val="tx1"/>
                </a:solidFill>
                <a:latin typeface="Times New Roman" pitchFamily="18" charset="0"/>
                <a:cs typeface="Times New Roman" pitchFamily="18" charset="0"/>
              </a:rPr>
              <a:t>1</a:t>
            </a:r>
            <a:r>
              <a:rPr lang="ky-KG" sz="2800" dirty="0" smtClean="0">
                <a:solidFill>
                  <a:schemeClr val="tx1"/>
                </a:solidFill>
                <a:latin typeface="Times New Roman" pitchFamily="18" charset="0"/>
                <a:cs typeface="Times New Roman" pitchFamily="18" charset="0"/>
              </a:rPr>
              <a:t>. Базарда балдар иштесе болобу,эмнеге иштешет?</a:t>
            </a:r>
            <a:br>
              <a:rPr lang="ky-KG" sz="2800" dirty="0" smtClean="0">
                <a:solidFill>
                  <a:schemeClr val="tx1"/>
                </a:solidFill>
                <a:latin typeface="Times New Roman" pitchFamily="18" charset="0"/>
                <a:cs typeface="Times New Roman" pitchFamily="18" charset="0"/>
              </a:rPr>
            </a:br>
            <a:r>
              <a:rPr lang="ky-KG" sz="2800" b="1" dirty="0" smtClean="0">
                <a:solidFill>
                  <a:schemeClr val="tx1"/>
                </a:solidFill>
                <a:latin typeface="Times New Roman" pitchFamily="18" charset="0"/>
                <a:cs typeface="Times New Roman" pitchFamily="18" charset="0"/>
              </a:rPr>
              <a:t>2</a:t>
            </a:r>
            <a:r>
              <a:rPr lang="ky-KG" sz="2800" dirty="0" smtClean="0">
                <a:solidFill>
                  <a:schemeClr val="tx1"/>
                </a:solidFill>
                <a:latin typeface="Times New Roman" pitchFamily="18" charset="0"/>
                <a:cs typeface="Times New Roman" pitchFamily="18" charset="0"/>
              </a:rPr>
              <a:t>.Базарда иштеген балдардын кандай өзгөчөлүгү бар,базарда иштеген балдар мектепке барышабы,жокпу?</a:t>
            </a:r>
            <a:br>
              <a:rPr lang="ky-KG" sz="2800" dirty="0" smtClean="0">
                <a:solidFill>
                  <a:schemeClr val="tx1"/>
                </a:solidFill>
                <a:latin typeface="Times New Roman" pitchFamily="18" charset="0"/>
                <a:cs typeface="Times New Roman" pitchFamily="18" charset="0"/>
              </a:rPr>
            </a:br>
            <a:r>
              <a:rPr lang="ky-KG" sz="2800" b="1" dirty="0" smtClean="0">
                <a:solidFill>
                  <a:schemeClr val="tx1"/>
                </a:solidFill>
                <a:latin typeface="Times New Roman" pitchFamily="18" charset="0"/>
                <a:cs typeface="Times New Roman" pitchFamily="18" charset="0"/>
              </a:rPr>
              <a:t>3</a:t>
            </a:r>
            <a:r>
              <a:rPr lang="ky-KG" sz="2800" dirty="0" smtClean="0">
                <a:solidFill>
                  <a:schemeClr val="tx1"/>
                </a:solidFill>
                <a:latin typeface="Times New Roman" pitchFamily="18" charset="0"/>
                <a:cs typeface="Times New Roman" pitchFamily="18" charset="0"/>
              </a:rPr>
              <a:t>.Мектепте окуп,анан базарда иштеген оорбу?</a:t>
            </a:r>
            <a:br>
              <a:rPr lang="ky-KG" sz="2800" dirty="0" smtClean="0">
                <a:solidFill>
                  <a:schemeClr val="tx1"/>
                </a:solidFill>
                <a:latin typeface="Times New Roman" pitchFamily="18" charset="0"/>
                <a:cs typeface="Times New Roman" pitchFamily="18" charset="0"/>
              </a:rPr>
            </a:br>
            <a:r>
              <a:rPr lang="ky-KG" sz="2800" b="1" dirty="0" smtClean="0">
                <a:solidFill>
                  <a:schemeClr val="tx1"/>
                </a:solidFill>
                <a:latin typeface="Times New Roman" pitchFamily="18" charset="0"/>
                <a:cs typeface="Times New Roman" pitchFamily="18" charset="0"/>
              </a:rPr>
              <a:t>4</a:t>
            </a:r>
            <a:r>
              <a:rPr lang="ky-KG" sz="2800" dirty="0" smtClean="0">
                <a:solidFill>
                  <a:schemeClr val="tx1"/>
                </a:solidFill>
                <a:latin typeface="Times New Roman" pitchFamily="18" charset="0"/>
                <a:cs typeface="Times New Roman" pitchFamily="18" charset="0"/>
              </a:rPr>
              <a:t>. Силер тааныган,же силердин араңарда базарда иштеп көргөн балдар барбы?-</a:t>
            </a:r>
            <a:r>
              <a:rPr lang="ky-KG" sz="2400" b="1" dirty="0" smtClean="0">
                <a:solidFill>
                  <a:srgbClr val="FF0000"/>
                </a:solidFill>
                <a:latin typeface="Times New Roman" pitchFamily="18" charset="0"/>
                <a:cs typeface="Times New Roman" pitchFamily="18" charset="0"/>
              </a:rPr>
              <a:t>деген суроолорго жооп издөө аркылуу чакан текст менен иштейбиз</a:t>
            </a:r>
            <a:r>
              <a:rPr lang="ky-KG" sz="2400" dirty="0" smtClean="0">
                <a:solidFill>
                  <a:srgbClr val="FF0000"/>
                </a:solidFill>
                <a:latin typeface="Times New Roman" pitchFamily="18" charset="0"/>
                <a:cs typeface="Times New Roman" pitchFamily="18" charset="0"/>
              </a:rPr>
              <a:t>,</a:t>
            </a:r>
            <a:r>
              <a:rPr lang="ky-KG" sz="2400" b="1" dirty="0" smtClean="0">
                <a:solidFill>
                  <a:srgbClr val="FF0000"/>
                </a:solidFill>
                <a:latin typeface="Times New Roman" pitchFamily="18" charset="0"/>
                <a:cs typeface="Times New Roman" pitchFamily="18" charset="0"/>
              </a:rPr>
              <a:t>көнүгүүлөрдү</a:t>
            </a:r>
            <a:r>
              <a:rPr lang="ky-KG" sz="2400" dirty="0">
                <a:solidFill>
                  <a:srgbClr val="FF0000"/>
                </a:solidFill>
                <a:latin typeface="Times New Roman" pitchFamily="18" charset="0"/>
                <a:cs typeface="Times New Roman" pitchFamily="18" charset="0"/>
              </a:rPr>
              <a:t> </a:t>
            </a:r>
            <a:r>
              <a:rPr lang="ky-KG" sz="2400" b="1" dirty="0" smtClean="0">
                <a:solidFill>
                  <a:srgbClr val="FF0000"/>
                </a:solidFill>
                <a:latin typeface="Times New Roman" pitchFamily="18" charset="0"/>
                <a:cs typeface="Times New Roman" pitchFamily="18" charset="0"/>
              </a:rPr>
              <a:t>аткарабыз</a:t>
            </a:r>
            <a:r>
              <a:rPr lang="ky-KG" sz="2400" b="1" dirty="0" smtClean="0">
                <a:solidFill>
                  <a:schemeClr val="tx1"/>
                </a:solidFill>
                <a:latin typeface="Times New Roman" pitchFamily="18" charset="0"/>
                <a:cs typeface="Times New Roman" pitchFamily="18" charset="0"/>
              </a:rPr>
              <a:t>.</a:t>
            </a:r>
            <a:r>
              <a:rPr lang="ky-KG" sz="2800" dirty="0" smtClean="0">
                <a:solidFill>
                  <a:schemeClr val="tx1"/>
                </a:solidFill>
                <a:latin typeface="Times New Roman" pitchFamily="18" charset="0"/>
                <a:cs typeface="Times New Roman" pitchFamily="18" charset="0"/>
              </a:rPr>
              <a:t/>
            </a:r>
            <a:br>
              <a:rPr lang="ky-KG" sz="2800" dirty="0" smtClean="0">
                <a:solidFill>
                  <a:schemeClr val="tx1"/>
                </a:solidFill>
                <a:latin typeface="Times New Roman" pitchFamily="18" charset="0"/>
                <a:cs typeface="Times New Roman" pitchFamily="18" charset="0"/>
              </a:rPr>
            </a:br>
            <a:r>
              <a:rPr lang="ky-KG" sz="2800" b="1" dirty="0" smtClean="0">
                <a:solidFill>
                  <a:schemeClr val="tx1"/>
                </a:solidFill>
                <a:latin typeface="Times New Roman" pitchFamily="18" charset="0"/>
                <a:cs typeface="Times New Roman" pitchFamily="18" charset="0"/>
              </a:rPr>
              <a:t>5</a:t>
            </a:r>
            <a:r>
              <a:rPr lang="ky-KG" sz="2800" dirty="0" smtClean="0">
                <a:solidFill>
                  <a:schemeClr val="tx1"/>
                </a:solidFill>
                <a:latin typeface="Times New Roman" pitchFamily="18" charset="0"/>
                <a:cs typeface="Times New Roman" pitchFamily="18" charset="0"/>
              </a:rPr>
              <a:t>. Киринди сөздөрдү кебибизде туура колдонуп,айтып,жазып бересиңер.</a:t>
            </a:r>
            <a:endParaRPr lang="ru-RU"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935883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85800" y="692696"/>
            <a:ext cx="7772400" cy="1368152"/>
          </a:xfrm>
        </p:spPr>
        <p:txBody>
          <a:bodyPr>
            <a:normAutofit/>
          </a:bodyPr>
          <a:lstStyle/>
          <a:p>
            <a:r>
              <a:rPr lang="ky-KG" dirty="0" smtClean="0"/>
              <a:t>Активдүү сөздөр</a:t>
            </a:r>
            <a:endParaRPr lang="ru-RU" dirty="0"/>
          </a:p>
        </p:txBody>
      </p:sp>
      <p:sp>
        <p:nvSpPr>
          <p:cNvPr id="6" name="Подзаголовок 5"/>
          <p:cNvSpPr>
            <a:spLocks noGrp="1"/>
          </p:cNvSpPr>
          <p:nvPr>
            <p:ph type="subTitle" idx="1"/>
          </p:nvPr>
        </p:nvSpPr>
        <p:spPr>
          <a:xfrm>
            <a:off x="395536" y="2420888"/>
            <a:ext cx="7376864" cy="2608313"/>
          </a:xfrm>
        </p:spPr>
        <p:txBody>
          <a:bodyPr>
            <a:normAutofit/>
          </a:bodyPr>
          <a:lstStyle/>
          <a:p>
            <a:pPr algn="l"/>
            <a:r>
              <a:rPr lang="ky-KG" sz="4000" dirty="0" smtClean="0">
                <a:solidFill>
                  <a:srgbClr val="FF0000"/>
                </a:solidFill>
              </a:rPr>
              <a:t>Араба  тартып</a:t>
            </a:r>
          </a:p>
          <a:p>
            <a:pPr algn="l"/>
            <a:r>
              <a:rPr lang="ky-KG" sz="4000" dirty="0" smtClean="0">
                <a:solidFill>
                  <a:srgbClr val="FF0000"/>
                </a:solidFill>
              </a:rPr>
              <a:t>Майда -чүйдө</a:t>
            </a:r>
          </a:p>
          <a:p>
            <a:pPr algn="l"/>
            <a:endParaRPr lang="ru-RU" sz="4000" dirty="0">
              <a:solidFill>
                <a:srgbClr val="FF0000"/>
              </a:solidFill>
            </a:endParaRPr>
          </a:p>
        </p:txBody>
      </p:sp>
      <p:pic>
        <p:nvPicPr>
          <p:cNvPr id="3074" name="Picture 2" descr="C:\Users\0706979112\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060848"/>
            <a:ext cx="4176464" cy="355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267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0032" y="2463560"/>
            <a:ext cx="7772400" cy="3557728"/>
          </a:xfrm>
        </p:spPr>
        <p:txBody>
          <a:bodyPr/>
          <a:lstStyle/>
          <a:p>
            <a:endParaRPr lang="ru-RU" dirty="0"/>
          </a:p>
        </p:txBody>
      </p:sp>
      <p:sp>
        <p:nvSpPr>
          <p:cNvPr id="3" name="Текст 2"/>
          <p:cNvSpPr>
            <a:spLocks noGrp="1"/>
          </p:cNvSpPr>
          <p:nvPr>
            <p:ph type="body" idx="1"/>
          </p:nvPr>
        </p:nvSpPr>
        <p:spPr>
          <a:xfrm>
            <a:off x="1367365" y="692696"/>
            <a:ext cx="6417734" cy="1684553"/>
          </a:xfrm>
        </p:spPr>
        <p:txBody>
          <a:bodyPr>
            <a:normAutofit/>
          </a:bodyPr>
          <a:lstStyle/>
          <a:p>
            <a:r>
              <a:rPr lang="ky-KG" sz="3600" dirty="0" smtClean="0">
                <a:solidFill>
                  <a:srgbClr val="FF0000"/>
                </a:solidFill>
              </a:rPr>
              <a:t>Өспүрүм-жеткинчек-өзү теңдүү</a:t>
            </a:r>
          </a:p>
          <a:p>
            <a:endParaRPr lang="ky-KG" sz="3200" dirty="0" smtClean="0">
              <a:solidFill>
                <a:srgbClr val="FF0000"/>
              </a:solidFill>
            </a:endParaRPr>
          </a:p>
          <a:p>
            <a:endParaRPr lang="ru-RU" sz="3200" dirty="0">
              <a:solidFill>
                <a:schemeClr val="tx1">
                  <a:lumMod val="95000"/>
                  <a:lumOff val="5000"/>
                </a:schemeClr>
              </a:solidFill>
            </a:endParaRPr>
          </a:p>
        </p:txBody>
      </p:sp>
      <p:pic>
        <p:nvPicPr>
          <p:cNvPr id="4099" name="Picture 3" descr="C:\Users\0706979112\Desktop\depositphotos_61028001-stock-photo-pre-teen-bo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060848"/>
            <a:ext cx="720080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1244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y-KG" dirty="0" smtClean="0">
                <a:solidFill>
                  <a:srgbClr val="FF0000"/>
                </a:solidFill>
              </a:rPr>
              <a:t>Кыйынчылыкка</a:t>
            </a:r>
            <a:r>
              <a:rPr lang="ky-KG" dirty="0" smtClean="0"/>
              <a:t> </a:t>
            </a:r>
            <a:r>
              <a:rPr lang="ky-KG" dirty="0" smtClean="0">
                <a:solidFill>
                  <a:schemeClr val="tx1"/>
                </a:solidFill>
              </a:rPr>
              <a:t>чыдамкай болушуп</a:t>
            </a:r>
            <a:endParaRPr lang="ru-RU" dirty="0">
              <a:solidFill>
                <a:schemeClr val="tx1"/>
              </a:solidFill>
            </a:endParaRPr>
          </a:p>
        </p:txBody>
      </p:sp>
      <p:pic>
        <p:nvPicPr>
          <p:cNvPr id="5122" name="Picture 2" descr="C:\Users\0706979112\Desktop\2015-09-17_17-07-17_9723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13162"/>
            <a:ext cx="6984776" cy="5187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5963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y-KG" dirty="0" smtClean="0"/>
              <a:t> </a:t>
            </a:r>
            <a:r>
              <a:rPr lang="ky-KG" dirty="0" smtClean="0">
                <a:solidFill>
                  <a:srgbClr val="FF0000"/>
                </a:solidFill>
              </a:rPr>
              <a:t> баркын</a:t>
            </a:r>
            <a:endParaRPr lang="ru-RU" dirty="0">
              <a:solidFill>
                <a:schemeClr val="tx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43088"/>
            <a:ext cx="7776864" cy="432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88440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27201" y="-171399"/>
            <a:ext cx="5723468" cy="1224136"/>
          </a:xfrm>
        </p:spPr>
        <p:txBody>
          <a:bodyPr>
            <a:normAutofit fontScale="90000"/>
          </a:bodyPr>
          <a:lstStyle/>
          <a:p>
            <a:r>
              <a:rPr lang="ru-RU" dirty="0" smtClean="0">
                <a:solidFill>
                  <a:srgbClr val="FF0000"/>
                </a:solidFill>
              </a:rPr>
              <a:t>Ак </a:t>
            </a:r>
            <a:r>
              <a:rPr lang="ru-RU" dirty="0" err="1" smtClean="0">
                <a:solidFill>
                  <a:srgbClr val="FF0000"/>
                </a:solidFill>
              </a:rPr>
              <a:t>караны</a:t>
            </a:r>
            <a:r>
              <a:rPr lang="ru-RU" sz="4000" dirty="0" smtClean="0"/>
              <a:t>(</a:t>
            </a:r>
            <a:r>
              <a:rPr lang="ru-RU" sz="4000" dirty="0" err="1" smtClean="0"/>
              <a:t>жакшы-жаман</a:t>
            </a:r>
            <a:r>
              <a:rPr lang="ru-RU" sz="4000" dirty="0" smtClean="0"/>
              <a:t>)</a:t>
            </a:r>
            <a:endParaRPr lang="ru-RU" sz="4000" dirty="0"/>
          </a:p>
        </p:txBody>
      </p:sp>
      <p:sp>
        <p:nvSpPr>
          <p:cNvPr id="3" name="Подзаголовок 2"/>
          <p:cNvSpPr>
            <a:spLocks noGrp="1"/>
          </p:cNvSpPr>
          <p:nvPr>
            <p:ph type="subTitle" idx="1"/>
          </p:nvPr>
        </p:nvSpPr>
        <p:spPr>
          <a:xfrm>
            <a:off x="1727200" y="2420888"/>
            <a:ext cx="5712179" cy="2839734"/>
          </a:xfrm>
        </p:spPr>
        <p:txBody>
          <a:bodyPr/>
          <a:lstStyle/>
          <a:p>
            <a:endParaRPr lang="ru-RU" dirty="0"/>
          </a:p>
        </p:txBody>
      </p:sp>
      <p:pic>
        <p:nvPicPr>
          <p:cNvPr id="1027" name="Picture 3" descr="C:\Users\0706979112\Deskt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7920880"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57993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2644</TotalTime>
  <Words>259</Words>
  <Application>Microsoft Office PowerPoint</Application>
  <PresentationFormat>Экран (4:3)</PresentationFormat>
  <Paragraphs>27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Кнопка</vt:lpstr>
      <vt:lpstr>Саламатсыңарбы балдар! Маанайларыңар жакшыбы?</vt:lpstr>
      <vt:lpstr>Сабак эмне жөнүндө деп ойлойсуңар,божомолдоп көргүлөчү.</vt:lpstr>
      <vt:lpstr>  Сабактын темасы: « Базарда соода кылган балдар тууралуу»    Грамматикалык материал: Киринди сөздөрдү кайталоо </vt:lpstr>
      <vt:lpstr>                            Бүгүнкү сабакта: 1. Базарда балдар иштесе болобу,эмнеге иштешет? 2.Базарда иштеген балдардын кандай өзгөчөлүгү бар,базарда иштеген балдар мектепке барышабы,жокпу? 3.Мектепте окуп,анан базарда иштеген оорбу? 4. Силер тааныган,же силердин араңарда базарда иштеп көргөн балдар барбы?-деген суроолорго жооп издөө аркылуу чакан текст менен иштейбиз,көнүгүүлөрдү аткарабыз. 5. Киринди сөздөрдү кебибизде туура колдонуп,айтып,жазып бересиңер.</vt:lpstr>
      <vt:lpstr>Активдүү сөздөр</vt:lpstr>
      <vt:lpstr>Презентация PowerPoint</vt:lpstr>
      <vt:lpstr>Кыйынчылыкка чыдамкай болушуп</vt:lpstr>
      <vt:lpstr>  баркын</vt:lpstr>
      <vt:lpstr>Ак караны(жакшы-жаман)</vt:lpstr>
      <vt:lpstr>Окугула. Маанисин түшүнгүлө.                 Мектепке барбай, базарда ата-энесине жардам берген балдар көп. Кээ бир балдар мектептен кийин соода кылышат. Арабага майда-чүйдө товарын салып, базардын бир бурчуна тура калып соода кылган өспүрүмдөр ата-энесине жардам беришет. Күнү бою соода кылып акча тапса, анын жарымына кайра товар алат. Жеткинчектердин кээ бири араба түртүп акча тапканы да жок эмес. Колуна товарын көтөрүп, базарды айланып соода кылгандар да бар. Мындай балдардын психологиясы өзү теңдүүлөрдөн өзгөчөлөнүп турат. Алар турмуштун ак-карасын тааный элек. Бирок, кыйынчылыкка чыдамкай болушуп, акчанын баркын жакшы билишет. </vt:lpstr>
      <vt:lpstr>Туура же катасын аныктагыла:  1.Базарда ата-энесине жардам берген балдар жок.               (   )  2.Балдар мектептен кийин гана соода кылышат. (   )  3.Кечке соода кылып акча тапса, анын жарымына товар алат. (  )  4.Кээ бири араба түртүп акча табышат. (   )  5.Товарын көтөрүп, базарды айланып соода кылгандар бар. (    )  6. Базардагы балдар кыйынчылыкка чыдамкай болушат. (   )   7.Мындай балдар акчанын баркын жакшы билишпейт. (   ) </vt:lpstr>
      <vt:lpstr>Туура    жооптору  1.Базарда ата-энесине жардам берген балдар жок.               ( К  )  2.Балдар мектептен кийин гана соода кылышат. (Т)  3.Кечке соода кылып акча тапса, анын жарымына товар алат. (Т)  4.Кээ бири араба түртүп акча табышат. (Т)  5.Товарын көтөрүп, базарды айланып соода кылгандар бар. (  Т )  6. Базардагы балдар кыйынчылыкка чыдамкай болушат. ( Т  )   7.Мындай балдар акчанын баркын жакшы билишпейт. (  К )  </vt:lpstr>
      <vt:lpstr>Текстте эмне жөнүндө сөз болгон жок? (+ -) белгисин койгула!  базар   +                балдар                        дос соода                     кыздар                       курбу мектеп                  өспүрүмдөр               акча окуу                       мугалимдер               товар китеп                    ата-энелер                 араба тарбия                  өкмөт                          чыдамкай тартип                  психология                сабак </vt:lpstr>
      <vt:lpstr>Туура жооптор,өздөрүңөрдүн жоопторуңар менен салыштыргыла!  базар   +                балдар   +                      дос -    соода   +                  кыздар  -                       курбу - мектеп +                  өспүрүмдөр +              акча +  окуу  -                      мугалимдер  -              товар + китеп  -                   ата-энелер+                 араба +     тарбия -                   өкмөт   -                       чыдамкай + тартип   -                 психология  +              сабак -</vt:lpstr>
      <vt:lpstr>Балдар базарда иштеп акча табуунун жакшы жана жаман жактарын  киринди создөрдү колдонуп жазып,тактага чыгып айтып бергиле!</vt:lpstr>
      <vt:lpstr>Сабак кимге түшүнүктүү болсо, жашыл смайликти тандагыла,сабак  анча түшүнүктүү  болбосо сары смайликти,ал эми такыр түшүнүксүз болсо кызыл смайликти тандайбыз.</vt:lpstr>
      <vt:lpstr>Азаматсыңар, сабакка активдүү катышып бергениңер үчүн чоң рахмат!!! Саламатта калгыла!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Саламатсыңарбы балдар! Маанайларынар жакшыбы?</dc:title>
  <dc:creator>0706979112</dc:creator>
  <cp:lastModifiedBy>0706979112</cp:lastModifiedBy>
  <cp:revision>28</cp:revision>
  <dcterms:created xsi:type="dcterms:W3CDTF">2021-02-24T09:16:10Z</dcterms:created>
  <dcterms:modified xsi:type="dcterms:W3CDTF">2021-02-28T15:58:34Z</dcterms:modified>
</cp:coreProperties>
</file>