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87" r:id="rId5"/>
    <p:sldId id="300" r:id="rId6"/>
    <p:sldId id="312" r:id="rId7"/>
    <p:sldId id="283" r:id="rId8"/>
    <p:sldId id="285" r:id="rId9"/>
    <p:sldId id="290" r:id="rId10"/>
    <p:sldId id="291" r:id="rId11"/>
    <p:sldId id="292" r:id="rId12"/>
    <p:sldId id="293" r:id="rId13"/>
    <p:sldId id="310" r:id="rId14"/>
    <p:sldId id="296" r:id="rId15"/>
    <p:sldId id="307" r:id="rId16"/>
    <p:sldId id="303" r:id="rId17"/>
    <p:sldId id="306" r:id="rId18"/>
    <p:sldId id="297" r:id="rId19"/>
    <p:sldId id="298" r:id="rId20"/>
    <p:sldId id="258" r:id="rId21"/>
    <p:sldId id="289" r:id="rId22"/>
    <p:sldId id="260" r:id="rId23"/>
    <p:sldId id="314" r:id="rId24"/>
    <p:sldId id="262" r:id="rId25"/>
    <p:sldId id="311" r:id="rId26"/>
    <p:sldId id="315" r:id="rId27"/>
    <p:sldId id="263" r:id="rId28"/>
    <p:sldId id="282" r:id="rId29"/>
    <p:sldId id="308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504378-0514-4309-9B9D-880DAEFE83F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D0A172-BB54-4967-832F-4F86E850FE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9330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3528392"/>
          </a:xfrm>
        </p:spPr>
        <p:txBody>
          <a:bodyPr>
            <a:noAutofit/>
          </a:bodyPr>
          <a:lstStyle/>
          <a:p>
            <a:r>
              <a:rPr lang="ru-RU" sz="72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от 6 до 7. Цифра </a:t>
            </a:r>
            <a:r>
              <a:rPr lang="ru-RU" sz="7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endParaRPr lang="ru-RU" sz="20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СОШ№27 Иванова Н.А.  </a:t>
            </a:r>
            <a:endParaRPr lang="ru-RU" sz="20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3540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5+1=6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24780"/>
          </a:xfrm>
        </p:spPr>
        <p:txBody>
          <a:bodyPr/>
          <a:lstStyle/>
          <a:p>
            <a:pPr algn="ctr"/>
            <a:r>
              <a:rPr lang="ru-RU" b="1" dirty="0" smtClean="0"/>
              <a:t>Сегодня мы отправляемся в гости к интересному числу 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00306"/>
            <a:ext cx="2928958" cy="404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4978"/>
          </a:xfrm>
        </p:spPr>
        <p:txBody>
          <a:bodyPr/>
          <a:lstStyle/>
          <a:p>
            <a:pPr algn="ctr"/>
            <a:r>
              <a:rPr lang="ru-RU" b="1" dirty="0" smtClean="0"/>
              <a:t>Чем же интересно число      </a:t>
            </a:r>
            <a:r>
              <a:rPr lang="en-US" b="1" dirty="0" smtClean="0"/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Давайте посмотрим</a:t>
            </a:r>
            <a:r>
              <a:rPr lang="en-US" b="1" dirty="0" smtClean="0"/>
              <a:t>? </a:t>
            </a:r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285992"/>
            <a:ext cx="785818" cy="10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6143668" cy="551099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Цифра </a:t>
            </a:r>
            <a:r>
              <a:rPr lang="ru-RU" sz="4000" b="1" dirty="0" smtClean="0">
                <a:solidFill>
                  <a:srgbClr val="FF0000"/>
                </a:solidFill>
              </a:rPr>
              <a:t>шесть</a:t>
            </a:r>
            <a:r>
              <a:rPr lang="ru-RU" sz="4000" b="1" dirty="0" smtClean="0"/>
              <a:t>  </a:t>
            </a:r>
            <a:br>
              <a:rPr lang="ru-RU" sz="4000" b="1" dirty="0" smtClean="0"/>
            </a:br>
            <a:r>
              <a:rPr lang="ru-RU" sz="4000" b="1" dirty="0" smtClean="0"/>
              <a:t>на дверной замок похожа.</a:t>
            </a:r>
            <a:br>
              <a:rPr lang="ru-RU" sz="4000" b="1" dirty="0" smtClean="0"/>
            </a:br>
            <a:r>
              <a:rPr lang="ru-RU" sz="4000" b="1" dirty="0" smtClean="0"/>
              <a:t>Щёлк – и закрыта дверь</a:t>
            </a:r>
            <a:br>
              <a:rPr lang="ru-RU" sz="4000" b="1" dirty="0" smtClean="0"/>
            </a:br>
            <a:r>
              <a:rPr lang="ru-RU" sz="4000" b="1" dirty="0" smtClean="0"/>
              <a:t>Никакой не страшен зверь. </a:t>
            </a:r>
            <a:br>
              <a:rPr lang="ru-RU" sz="4000" b="1" dirty="0" smtClean="0"/>
            </a:br>
            <a:r>
              <a:rPr lang="ru-RU" sz="4000" b="1" dirty="0" smtClean="0"/>
              <a:t>Если навесной замок</a:t>
            </a:r>
            <a:br>
              <a:rPr lang="ru-RU" sz="4000" b="1" dirty="0" smtClean="0"/>
            </a:br>
            <a:r>
              <a:rPr lang="ru-RU" sz="4000" b="1" dirty="0" smtClean="0"/>
              <a:t>Вверх поднимет хоботок,</a:t>
            </a:r>
            <a:br>
              <a:rPr lang="ru-RU" sz="4000" b="1" dirty="0" smtClean="0"/>
            </a:br>
            <a:r>
              <a:rPr lang="ru-RU" sz="4000" b="1" dirty="0" smtClean="0"/>
              <a:t>То тогда увидим здесь</a:t>
            </a:r>
            <a:br>
              <a:rPr lang="ru-RU" sz="4000" b="1" dirty="0" smtClean="0"/>
            </a:br>
            <a:r>
              <a:rPr lang="ru-RU" sz="4000" b="1" dirty="0" smtClean="0"/>
              <a:t>Не замок, а цифру </a:t>
            </a:r>
            <a:r>
              <a:rPr lang="ru-RU" sz="4000" b="1" dirty="0" smtClean="0">
                <a:solidFill>
                  <a:srgbClr val="FF0000"/>
                </a:solidFill>
              </a:rPr>
              <a:t>шесть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4071934" cy="215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6811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Печальная Шестёрка</a:t>
            </a:r>
            <a:br>
              <a:rPr lang="ru-RU" sz="4000" b="1" dirty="0" smtClean="0"/>
            </a:br>
            <a:r>
              <a:rPr lang="ru-RU" sz="4000" b="1" dirty="0" smtClean="0"/>
              <a:t> в зеркало смотрела </a:t>
            </a:r>
            <a:br>
              <a:rPr lang="ru-RU" sz="4000" b="1" dirty="0" smtClean="0"/>
            </a:br>
            <a:r>
              <a:rPr lang="ru-RU" sz="4000" b="1" dirty="0" smtClean="0"/>
              <a:t>Потом перевернулась </a:t>
            </a:r>
            <a:br>
              <a:rPr lang="ru-RU" sz="4000" b="1" dirty="0" smtClean="0"/>
            </a:br>
            <a:r>
              <a:rPr lang="ru-RU" sz="4000" b="1" dirty="0" smtClean="0"/>
              <a:t>Девяткой обернулась.</a:t>
            </a:r>
            <a:br>
              <a:rPr lang="ru-RU" sz="4000" b="1" dirty="0" smtClean="0"/>
            </a:br>
            <a:r>
              <a:rPr lang="ru-RU" sz="4000" b="1" dirty="0" smtClean="0"/>
              <a:t>И получила двойника.</a:t>
            </a:r>
            <a:br>
              <a:rPr lang="ru-RU" sz="4000" b="1" dirty="0" smtClean="0"/>
            </a:br>
            <a:r>
              <a:rPr lang="ru-RU" sz="4000" b="1" dirty="0" smtClean="0"/>
              <a:t>Как капелька водицы</a:t>
            </a:r>
            <a:br>
              <a:rPr lang="ru-RU" sz="4000" b="1" dirty="0" smtClean="0"/>
            </a:br>
            <a:r>
              <a:rPr lang="ru-RU" sz="4000" b="1" dirty="0" smtClean="0"/>
              <a:t>Сестра похожа на нее.</a:t>
            </a:r>
            <a:br>
              <a:rPr lang="ru-RU" sz="4000" b="1" dirty="0" smtClean="0"/>
            </a:br>
            <a:r>
              <a:rPr lang="ru-RU" sz="4000" b="1" dirty="0" smtClean="0"/>
              <a:t>Да только вниз косица</a:t>
            </a:r>
            <a:endParaRPr lang="ru-RU" sz="4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072298" y="2500306"/>
            <a:ext cx="2071702" cy="285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0356"/>
            <a:ext cx="2178859" cy="30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86502" cy="50109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Маленькая змейка </a:t>
            </a:r>
            <a:br>
              <a:rPr lang="ru-RU" sz="4400" b="1" dirty="0" smtClean="0"/>
            </a:br>
            <a:r>
              <a:rPr lang="ru-RU" sz="4400" b="1" dirty="0" smtClean="0"/>
              <a:t>клубочком свернулась, </a:t>
            </a:r>
            <a:br>
              <a:rPr lang="ru-RU" sz="4400" b="1" dirty="0" smtClean="0"/>
            </a:br>
            <a:r>
              <a:rPr lang="ru-RU" sz="4400" b="1" dirty="0" smtClean="0"/>
              <a:t>погрелась на солнце,</a:t>
            </a:r>
            <a:br>
              <a:rPr lang="ru-RU" sz="4400" b="1" dirty="0" smtClean="0"/>
            </a:br>
            <a:r>
              <a:rPr lang="ru-RU" sz="4400" b="1" dirty="0" smtClean="0"/>
              <a:t>чуть-чуть потянулась,</a:t>
            </a:r>
            <a:br>
              <a:rPr lang="ru-RU" sz="4400" b="1" dirty="0" smtClean="0"/>
            </a:br>
            <a:r>
              <a:rPr lang="ru-RU" sz="4400" b="1" dirty="0" smtClean="0"/>
              <a:t>чуть-чуть изогнулась</a:t>
            </a:r>
            <a:br>
              <a:rPr lang="ru-RU" sz="4400" b="1" dirty="0" smtClean="0"/>
            </a:br>
            <a:r>
              <a:rPr lang="ru-RU" sz="4400" b="1" dirty="0" smtClean="0"/>
              <a:t>и в цифру</a:t>
            </a:r>
            <a:r>
              <a:rPr lang="ru-RU" sz="4400" b="1" dirty="0" smtClean="0">
                <a:solidFill>
                  <a:srgbClr val="FF0000"/>
                </a:solidFill>
              </a:rPr>
              <a:t> шесть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вдруг обернулась. </a:t>
            </a:r>
            <a:endParaRPr lang="ru-RU" sz="4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429388" y="1714488"/>
            <a:ext cx="2428861" cy="435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305800" cy="53578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/>
              <a:t>Посмотри, </a:t>
            </a:r>
            <a:br>
              <a:rPr lang="ru-RU" sz="7200" b="1" dirty="0" smtClean="0"/>
            </a:br>
            <a:r>
              <a:rPr lang="ru-RU" sz="7200" b="1" dirty="0" smtClean="0"/>
              <a:t>они похожи</a:t>
            </a:r>
            <a:endParaRPr lang="ru-RU" sz="7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2638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Замочили мы зерно.</a:t>
            </a:r>
            <a:br>
              <a:rPr lang="ru-RU" b="1" dirty="0" smtClean="0"/>
            </a:br>
            <a:r>
              <a:rPr lang="ru-RU" b="1" dirty="0" smtClean="0"/>
              <a:t>Проросло вскоре  оно.</a:t>
            </a:r>
            <a:br>
              <a:rPr lang="ru-RU" b="1" dirty="0" smtClean="0"/>
            </a:br>
            <a:r>
              <a:rPr lang="ru-RU" b="1" dirty="0" smtClean="0"/>
              <a:t>У него росточек есть.</a:t>
            </a:r>
            <a:br>
              <a:rPr lang="ru-RU" b="1" dirty="0" smtClean="0"/>
            </a:br>
            <a:r>
              <a:rPr lang="ru-RU" b="1" dirty="0" smtClean="0"/>
              <a:t>С ним зерно как цифра </a:t>
            </a:r>
            <a:r>
              <a:rPr lang="ru-RU" b="1" dirty="0" smtClean="0">
                <a:solidFill>
                  <a:srgbClr val="FF0000"/>
                </a:solidFill>
              </a:rPr>
              <a:t>шесть</a:t>
            </a:r>
            <a:r>
              <a:rPr lang="ru-RU" b="1" dirty="0" smtClean="0"/>
              <a:t>!</a:t>
            </a:r>
            <a:br>
              <a:rPr lang="ru-RU" b="1" dirty="0" smtClean="0"/>
            </a:br>
            <a:r>
              <a:rPr lang="ru-RU" b="1" dirty="0" smtClean="0"/>
              <a:t>И  скажу я для примера:</a:t>
            </a:r>
            <a:br>
              <a:rPr lang="ru-RU" b="1" dirty="0" smtClean="0"/>
            </a:br>
            <a:r>
              <a:rPr lang="ru-RU" b="1" dirty="0" smtClean="0"/>
              <a:t>Есть шесть ног у водомера.</a:t>
            </a:r>
            <a:br>
              <a:rPr lang="ru-RU" b="1" dirty="0" smtClean="0"/>
            </a:br>
            <a:r>
              <a:rPr lang="ru-RU" b="1" dirty="0" smtClean="0"/>
              <a:t>И по шесть ног у жуков,</a:t>
            </a:r>
            <a:br>
              <a:rPr lang="ru-RU" b="1" dirty="0" smtClean="0"/>
            </a:br>
            <a:r>
              <a:rPr lang="ru-RU" b="1" dirty="0" smtClean="0"/>
              <a:t>Пчёлок, мух и мотыльков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704088"/>
            <a:ext cx="6429420" cy="45108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Яблоко на дереве висело,</a:t>
            </a:r>
            <a:br>
              <a:rPr lang="ru-RU" sz="4000" b="1" dirty="0" smtClean="0"/>
            </a:br>
            <a:r>
              <a:rPr lang="ru-RU" sz="4000" b="1" dirty="0" smtClean="0"/>
              <a:t> его увидел червячок,</a:t>
            </a:r>
            <a:br>
              <a:rPr lang="ru-RU" sz="4000" b="1" dirty="0" smtClean="0"/>
            </a:br>
            <a:r>
              <a:rPr lang="ru-RU" sz="4000" b="1" dirty="0" smtClean="0"/>
              <a:t>залез и серединку съел.</a:t>
            </a:r>
            <a:br>
              <a:rPr lang="ru-RU" sz="4000" b="1" dirty="0" smtClean="0"/>
            </a:br>
            <a:r>
              <a:rPr lang="ru-RU" sz="4000" b="1" dirty="0" smtClean="0"/>
              <a:t>А после выглянул и молчок,</a:t>
            </a:r>
            <a:br>
              <a:rPr lang="ru-RU" sz="4000" b="1" dirty="0" smtClean="0"/>
            </a:br>
            <a:r>
              <a:rPr lang="ru-RU" sz="4000" b="1" dirty="0" smtClean="0"/>
              <a:t>похож он стал на цифру </a:t>
            </a:r>
            <a:r>
              <a:rPr lang="ru-RU" sz="4000" b="1" dirty="0" smtClean="0">
                <a:solidFill>
                  <a:srgbClr val="FF0000"/>
                </a:solidFill>
              </a:rPr>
              <a:t>шесть</a:t>
            </a:r>
            <a:r>
              <a:rPr lang="ru-RU" sz="4000" b="1" dirty="0" smtClean="0"/>
              <a:t>, </a:t>
            </a:r>
            <a:br>
              <a:rPr lang="ru-RU" sz="4000" b="1" dirty="0" smtClean="0"/>
            </a:br>
            <a:r>
              <a:rPr lang="ru-RU" sz="4000" b="1" dirty="0" smtClean="0"/>
              <a:t>но яблоко не стоит есть.   </a:t>
            </a:r>
            <a:endParaRPr lang="ru-RU" sz="4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86190"/>
            <a:ext cx="1928826" cy="266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54914">
            <a:off x="598338" y="734419"/>
            <a:ext cx="2044144" cy="25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04088"/>
            <a:ext cx="7262834" cy="54395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- </a:t>
            </a:r>
            <a:r>
              <a:rPr lang="ru-RU" b="1" dirty="0" smtClean="0"/>
              <a:t>Приготовимся писать</a:t>
            </a:r>
            <a:br>
              <a:rPr lang="ru-RU" b="1" dirty="0" smtClean="0"/>
            </a:br>
            <a:r>
              <a:rPr lang="ru-RU" b="1" dirty="0" smtClean="0"/>
              <a:t>цифру </a:t>
            </a:r>
            <a:br>
              <a:rPr lang="ru-RU" b="1" dirty="0" smtClean="0"/>
            </a:br>
            <a:r>
              <a:rPr lang="ru-RU" b="1" dirty="0" smtClean="0"/>
              <a:t>Я тетрадь свою открою, </a:t>
            </a:r>
            <a:br>
              <a:rPr lang="ru-RU" b="1" dirty="0" smtClean="0"/>
            </a:br>
            <a:r>
              <a:rPr lang="ru-RU" b="1" dirty="0" smtClean="0"/>
              <a:t>И наклонно положу.</a:t>
            </a:r>
            <a:br>
              <a:rPr lang="ru-RU" b="1" dirty="0" smtClean="0"/>
            </a:br>
            <a:r>
              <a:rPr lang="ru-RU" b="1" dirty="0" smtClean="0"/>
              <a:t>Я, друзья от вас не скрою,</a:t>
            </a:r>
            <a:br>
              <a:rPr lang="ru-RU" b="1" dirty="0" smtClean="0"/>
            </a:br>
            <a:r>
              <a:rPr lang="ru-RU" b="1" dirty="0" smtClean="0"/>
              <a:t>Ручку правильно держу. </a:t>
            </a:r>
            <a:br>
              <a:rPr lang="ru-RU" b="1" dirty="0" smtClean="0"/>
            </a:br>
            <a:r>
              <a:rPr lang="ru-RU" b="1" dirty="0" smtClean="0"/>
              <a:t>Сяду прямо, не согнусь</a:t>
            </a:r>
            <a:br>
              <a:rPr lang="ru-RU" b="1" dirty="0" smtClean="0"/>
            </a:br>
            <a:r>
              <a:rPr lang="ru-RU" b="1" dirty="0" smtClean="0"/>
              <a:t>За работу я возьмусь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1220240" cy="16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720174" cy="9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/>
          <a:lstStyle/>
          <a:p>
            <a:pPr algn="ctr"/>
            <a:r>
              <a:rPr lang="ru-RU" sz="6000" b="1" dirty="0" err="1" smtClean="0"/>
              <a:t>Динь-Дон</a:t>
            </a:r>
            <a:r>
              <a:rPr lang="ru-RU" sz="6000" b="1" dirty="0" smtClean="0"/>
              <a:t>, </a:t>
            </a:r>
            <a:r>
              <a:rPr lang="ru-RU" sz="6000" b="1" dirty="0" err="1" smtClean="0"/>
              <a:t>динь-дон</a:t>
            </a:r>
            <a:r>
              <a:rPr lang="ru-RU" sz="6000" b="1" dirty="0" smtClean="0"/>
              <a:t>,</a:t>
            </a:r>
            <a:br>
              <a:rPr lang="ru-RU" sz="6000" b="1" dirty="0" smtClean="0"/>
            </a:br>
            <a:r>
              <a:rPr lang="ru-RU" sz="6000" b="1" dirty="0" smtClean="0"/>
              <a:t>слышите, звенит звонок,</a:t>
            </a:r>
            <a:br>
              <a:rPr lang="ru-RU" sz="6000" b="1" dirty="0" smtClean="0"/>
            </a:br>
            <a:r>
              <a:rPr lang="ru-RU" sz="6000" b="1" dirty="0" smtClean="0"/>
              <a:t>все быстрее на урок.</a:t>
            </a:r>
            <a:endParaRPr lang="ru-RU" dirty="0"/>
          </a:p>
        </p:txBody>
      </p:sp>
      <p:pic>
        <p:nvPicPr>
          <p:cNvPr id="32770" name="Picture 2" descr="http://cdn2.qvectors.net/downloads/images/vector/misc/8657-learn-stationery-4-vector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63633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105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Давайте вспомним все числа,  которые мы с вами знаем. Покажите их место на числовой прямой. 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8174273" cy="178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928694"/>
          </a:xfrm>
        </p:spPr>
        <p:txBody>
          <a:bodyPr/>
          <a:lstStyle/>
          <a:p>
            <a:pPr algn="ctr"/>
            <a:r>
              <a:rPr lang="ru-RU" b="1" dirty="0" smtClean="0"/>
              <a:t>Заселите домик.</a:t>
            </a:r>
            <a:endParaRPr lang="ru-RU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434341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867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Посмотрите, где на числовой прямой находится число </a:t>
            </a:r>
            <a:r>
              <a:rPr lang="ru-RU" sz="7200" b="1" dirty="0" smtClean="0">
                <a:solidFill>
                  <a:srgbClr val="FF0000"/>
                </a:solidFill>
              </a:rPr>
              <a:t>6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8227639" cy="30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67920"/>
          </a:xfrm>
        </p:spPr>
        <p:txBody>
          <a:bodyPr/>
          <a:lstStyle/>
          <a:p>
            <a:pPr algn="ctr"/>
            <a:r>
              <a:rPr lang="ru-RU" sz="4800" b="1" dirty="0" smtClean="0"/>
              <a:t>Все числа, которые находятся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слева</a:t>
            </a:r>
            <a:r>
              <a:rPr lang="ru-RU" sz="5400" b="1" dirty="0" smtClean="0"/>
              <a:t> от числа </a:t>
            </a:r>
            <a:r>
              <a:rPr lang="ru-RU" sz="7200" b="1" dirty="0" smtClean="0">
                <a:solidFill>
                  <a:srgbClr val="FF0000"/>
                </a:solidFill>
              </a:rPr>
              <a:t>6</a:t>
            </a:r>
            <a:r>
              <a:rPr lang="ru-RU" sz="5400" b="1" dirty="0" smtClean="0"/>
              <a:t> – </a:t>
            </a:r>
            <a:r>
              <a:rPr lang="ru-RU" sz="5400" b="1" dirty="0" smtClean="0">
                <a:solidFill>
                  <a:srgbClr val="FF0000"/>
                </a:solidFill>
              </a:rPr>
              <a:t>меньше</a:t>
            </a:r>
            <a:r>
              <a:rPr lang="ru-RU" sz="5400" b="1" dirty="0" smtClean="0"/>
              <a:t>, 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справа</a:t>
            </a:r>
            <a:r>
              <a:rPr lang="ru-RU" sz="5400" b="1" dirty="0" smtClean="0"/>
              <a:t> от числа </a:t>
            </a:r>
            <a:r>
              <a:rPr lang="ru-RU" sz="7200" b="1" dirty="0" smtClean="0">
                <a:solidFill>
                  <a:srgbClr val="FF0000"/>
                </a:solidFill>
              </a:rPr>
              <a:t>6</a:t>
            </a:r>
            <a:r>
              <a:rPr lang="ru-RU" sz="5400" b="1" dirty="0" smtClean="0"/>
              <a:t>  -</a:t>
            </a:r>
            <a:r>
              <a:rPr lang="ru-RU" sz="5400" b="1" dirty="0" smtClean="0">
                <a:solidFill>
                  <a:srgbClr val="FF0000"/>
                </a:solidFill>
              </a:rPr>
              <a:t> больше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2254" cy="54395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путешествии по стране Математике Маленький  Лисёнок немного заблудился. Чтобы он нашёл дорогу назад,  нужно отгадать загадку. Давайте поможем ему.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290" y="2000240"/>
            <a:ext cx="2085710" cy="368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04088"/>
            <a:ext cx="7048520" cy="45823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Чёрен, да не ворон,</a:t>
            </a:r>
            <a:br>
              <a:rPr lang="ru-RU" b="1" dirty="0" smtClean="0"/>
            </a:br>
            <a:r>
              <a:rPr lang="ru-RU" b="1" dirty="0" smtClean="0"/>
              <a:t>Рогат, да не бык,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Шесть</a:t>
            </a:r>
            <a:r>
              <a:rPr lang="ru-RU" b="1" dirty="0" smtClean="0"/>
              <a:t> ног без копыт.</a:t>
            </a:r>
            <a:br>
              <a:rPr lang="ru-RU" b="1" dirty="0" smtClean="0"/>
            </a:br>
            <a:r>
              <a:rPr lang="ru-RU" b="1" dirty="0" smtClean="0"/>
              <a:t>Летит – воет,</a:t>
            </a:r>
            <a:br>
              <a:rPr lang="ru-RU" b="1" dirty="0" smtClean="0"/>
            </a:br>
            <a:r>
              <a:rPr lang="ru-RU" b="1" dirty="0" smtClean="0"/>
              <a:t>Упадет – землю роет.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191581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Мы все дороги прошли, в гостях у </a:t>
            </a:r>
            <a:r>
              <a:rPr lang="ru-RU" b="1" dirty="0" smtClean="0">
                <a:solidFill>
                  <a:srgbClr val="FF0000"/>
                </a:solidFill>
              </a:rPr>
              <a:t>числа 6 </a:t>
            </a:r>
            <a:r>
              <a:rPr lang="ru-RU" b="1" dirty="0" smtClean="0"/>
              <a:t>побывали. </a:t>
            </a:r>
            <a:br>
              <a:rPr lang="ru-RU" b="1" dirty="0" smtClean="0"/>
            </a:br>
            <a:r>
              <a:rPr lang="ru-RU" b="1" dirty="0" smtClean="0"/>
              <a:t>Пора домой возвращаться.  </a:t>
            </a:r>
            <a:br>
              <a:rPr lang="ru-RU" b="1" dirty="0" smtClean="0"/>
            </a:br>
            <a:r>
              <a:rPr lang="ru-RU" b="1" dirty="0" smtClean="0"/>
              <a:t>Но, хозяйка страны –</a:t>
            </a:r>
            <a:br>
              <a:rPr lang="ru-RU" b="1" dirty="0" smtClean="0"/>
            </a:br>
            <a:r>
              <a:rPr lang="ru-RU" b="1" dirty="0" smtClean="0"/>
              <a:t> госпожа Арифметика </a:t>
            </a:r>
            <a:br>
              <a:rPr lang="ru-RU" b="1" dirty="0" smtClean="0"/>
            </a:br>
            <a:r>
              <a:rPr lang="ru-RU" b="1" dirty="0" smtClean="0"/>
              <a:t>поставила условие –</a:t>
            </a:r>
            <a:br>
              <a:rPr lang="ru-RU" b="1" dirty="0" smtClean="0"/>
            </a:br>
            <a:r>
              <a:rPr lang="ru-RU" b="1" dirty="0" smtClean="0"/>
              <a:t>нужно решить несколько задач. Итак, решаем.   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704088"/>
            <a:ext cx="6262702" cy="50823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Семь весёлых поросят </a:t>
            </a:r>
            <a:br>
              <a:rPr lang="ru-RU" b="1" dirty="0" smtClean="0"/>
            </a:br>
            <a:r>
              <a:rPr lang="ru-RU" b="1" dirty="0" smtClean="0"/>
              <a:t>У корытца в ряд стоят. </a:t>
            </a:r>
            <a:br>
              <a:rPr lang="ru-RU" b="1" dirty="0" smtClean="0"/>
            </a:br>
            <a:r>
              <a:rPr lang="ru-RU" b="1" dirty="0" smtClean="0"/>
              <a:t>Два ушли в кровать ложиться, </a:t>
            </a:r>
            <a:br>
              <a:rPr lang="ru-RU" b="1" dirty="0" smtClean="0"/>
            </a:br>
            <a:r>
              <a:rPr lang="ru-RU" b="1" dirty="0" smtClean="0"/>
              <a:t>Сколько поросят остались </a:t>
            </a:r>
            <a:br>
              <a:rPr lang="ru-RU" b="1" dirty="0" smtClean="0"/>
            </a:br>
            <a:r>
              <a:rPr lang="ru-RU" b="1" dirty="0" smtClean="0"/>
              <a:t>у корытца?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357826"/>
            <a:ext cx="125623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928934"/>
            <a:ext cx="1285884" cy="116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71942"/>
            <a:ext cx="1357322" cy="123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67292"/>
            <a:ext cx="1357322" cy="123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500702"/>
            <a:ext cx="1181221" cy="107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143248"/>
            <a:ext cx="1273066" cy="11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1714488"/>
            <a:ext cx="1332979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107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Два</a:t>
            </a:r>
            <a:r>
              <a:rPr lang="ru-RU" b="1" dirty="0" smtClean="0"/>
              <a:t>  зайчонка, </a:t>
            </a:r>
            <a:r>
              <a:rPr lang="ru-RU" b="1" dirty="0" smtClean="0">
                <a:solidFill>
                  <a:srgbClr val="FF0000"/>
                </a:solidFill>
              </a:rPr>
              <a:t>пять</a:t>
            </a:r>
            <a:r>
              <a:rPr lang="ru-RU" b="1" dirty="0" smtClean="0"/>
              <a:t> ежат</a:t>
            </a:r>
            <a:br>
              <a:rPr lang="ru-RU" b="1" dirty="0" smtClean="0"/>
            </a:br>
            <a:r>
              <a:rPr lang="ru-RU" b="1" dirty="0" smtClean="0"/>
              <a:t>Ходят вместе в детский сад.</a:t>
            </a:r>
            <a:br>
              <a:rPr lang="ru-RU" b="1" dirty="0" smtClean="0"/>
            </a:br>
            <a:r>
              <a:rPr lang="ru-RU" b="1" dirty="0" smtClean="0"/>
              <a:t>Кто быстрее сосчитает,</a:t>
            </a:r>
            <a:br>
              <a:rPr lang="ru-RU" b="1" dirty="0" smtClean="0"/>
            </a:br>
            <a:r>
              <a:rPr lang="ru-RU" b="1" dirty="0" smtClean="0"/>
              <a:t>Сколько малышей в детском саду гуляет?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91408"/>
            <a:ext cx="1071570" cy="22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214818"/>
            <a:ext cx="1000132" cy="211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1006498" cy="13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214950"/>
            <a:ext cx="1006498" cy="13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572008"/>
            <a:ext cx="1044026" cy="141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643314"/>
            <a:ext cx="935060" cy="12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72074"/>
            <a:ext cx="1077936" cy="146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572560" cy="55109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Шесть</a:t>
            </a:r>
            <a:r>
              <a:rPr lang="ru-RU" b="1" dirty="0" smtClean="0"/>
              <a:t> орешков мама-Белка собрала своим бельчатам.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Два</a:t>
            </a:r>
            <a:r>
              <a:rPr lang="ru-RU" b="1" dirty="0" smtClean="0"/>
              <a:t> орешка Старшенькому, 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Два</a:t>
            </a:r>
            <a:r>
              <a:rPr lang="ru-RU" b="1" dirty="0" smtClean="0"/>
              <a:t> орешка Младшенькому.</a:t>
            </a:r>
            <a:br>
              <a:rPr lang="ru-RU" b="1" dirty="0" smtClean="0"/>
            </a:br>
            <a:r>
              <a:rPr lang="ru-RU" b="1" dirty="0" smtClean="0"/>
              <a:t>Себе оставила </a:t>
            </a:r>
            <a:r>
              <a:rPr lang="ru-RU" b="1" dirty="0" smtClean="0">
                <a:solidFill>
                  <a:srgbClr val="FF0000"/>
                </a:solidFill>
              </a:rPr>
              <a:t>один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Посчитай скорей, </a:t>
            </a:r>
            <a:br>
              <a:rPr lang="ru-RU" b="1" dirty="0" smtClean="0"/>
            </a:br>
            <a:r>
              <a:rPr lang="ru-RU" b="1" dirty="0" smtClean="0"/>
              <a:t>Сколько орешков </a:t>
            </a:r>
            <a:br>
              <a:rPr lang="ru-RU" b="1" dirty="0" smtClean="0"/>
            </a:br>
            <a:r>
              <a:rPr lang="ru-RU" b="1" dirty="0" smtClean="0"/>
              <a:t>у мамы-Белки осталось</a:t>
            </a:r>
            <a:r>
              <a:rPr lang="en-US" b="1" dirty="0" smtClean="0"/>
              <a:t>?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6000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Мы сегодня с вами снова отправляемся в страну Математику.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Снаряжение все взяли</a:t>
            </a:r>
            <a:r>
              <a:rPr lang="en-US" b="1" dirty="0" smtClean="0"/>
              <a:t>?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Ничего не забыли</a:t>
            </a:r>
            <a:r>
              <a:rPr lang="en-US" b="1" dirty="0" smtClean="0"/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нами отправляются </a:t>
            </a:r>
            <a:br>
              <a:rPr lang="ru-RU" b="1" dirty="0" smtClean="0"/>
            </a:br>
            <a:r>
              <a:rPr lang="ru-RU" b="1" dirty="0" smtClean="0"/>
              <a:t>наши старые друзья</a:t>
            </a:r>
            <a:br>
              <a:rPr lang="ru-RU" b="1" dirty="0" smtClean="0"/>
            </a:br>
            <a:r>
              <a:rPr lang="ru-RU" b="1" dirty="0" smtClean="0"/>
              <a:t>Умный Гном и </a:t>
            </a:r>
            <a:br>
              <a:rPr lang="ru-RU" b="1" dirty="0" smtClean="0"/>
            </a:br>
            <a:r>
              <a:rPr lang="ru-RU" b="1" dirty="0" smtClean="0"/>
              <a:t>Маленький Лисёнок. 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643314"/>
            <a:ext cx="1908953" cy="27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45" y="1000108"/>
            <a:ext cx="1641455" cy="29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39556"/>
          </a:xfrm>
        </p:spPr>
        <p:txBody>
          <a:bodyPr/>
          <a:lstStyle/>
          <a:p>
            <a:pPr algn="ctr"/>
            <a:r>
              <a:rPr lang="ru-RU" b="1" dirty="0" smtClean="0"/>
              <a:t>Молодцы, ребята, </a:t>
            </a:r>
            <a:br>
              <a:rPr lang="ru-RU" b="1" dirty="0" smtClean="0"/>
            </a:br>
            <a:r>
              <a:rPr lang="ru-RU" b="1" dirty="0" smtClean="0"/>
              <a:t>задачи все решили, </a:t>
            </a:r>
            <a:br>
              <a:rPr lang="ru-RU" b="1" dirty="0" smtClean="0"/>
            </a:br>
            <a:r>
              <a:rPr lang="ru-RU" b="1" dirty="0" smtClean="0"/>
              <a:t>и Лисёнку помогли,</a:t>
            </a:r>
            <a:br>
              <a:rPr lang="ru-RU" b="1" dirty="0" smtClean="0"/>
            </a:br>
            <a:r>
              <a:rPr lang="ru-RU" b="1" dirty="0" smtClean="0"/>
              <a:t>и про Гнома не забыли. </a:t>
            </a:r>
            <a:br>
              <a:rPr lang="ru-RU" b="1" dirty="0" smtClean="0"/>
            </a:br>
            <a:r>
              <a:rPr lang="ru-RU" b="1" dirty="0" smtClean="0"/>
              <a:t>Слышите, звенит звонок,</a:t>
            </a:r>
            <a:br>
              <a:rPr lang="ru-RU" b="1" dirty="0" smtClean="0"/>
            </a:br>
            <a:r>
              <a:rPr lang="ru-RU" b="1" dirty="0" smtClean="0"/>
              <a:t>значит кончился урок.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ttp://internat-ch.ucoz.ru/UR_dok/zvon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5493" y="0"/>
            <a:ext cx="2048507" cy="221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77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Чтобы наше путешествие было благополучным, нам необходимо рассчитать правильный курс. Для этого давайте решим примеры</a:t>
            </a:r>
            <a:r>
              <a:rPr lang="ru-RU" sz="4400" dirty="0" smtClean="0"/>
              <a:t>.  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7326"/>
            <a:ext cx="2070083" cy="278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714752"/>
            <a:ext cx="1641455" cy="29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 </a:t>
            </a:r>
            <a:r>
              <a:rPr lang="ru-RU" sz="4400" b="1" dirty="0" smtClean="0"/>
              <a:t>В наш класс в окно залетел ветер и стер с доски цифры на примерах. Помогите их восстановить.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rgbClr val="FF0000"/>
                </a:solidFill>
              </a:rPr>
              <a:t>3+…=5</a:t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2+…=4</a:t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…+1=3</a:t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…+4=5</a:t>
            </a:r>
            <a:endParaRPr lang="ru-RU" sz="6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210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Цифры заблудились. Помогите им вернуться в свои домики. </a:t>
            </a:r>
            <a:br>
              <a:rPr lang="ru-RU" sz="4400" b="1" dirty="0" smtClean="0"/>
            </a:br>
            <a:r>
              <a:rPr lang="ru-RU" sz="4400" b="1" dirty="0" smtClean="0"/>
              <a:t>Как вы думаете, </a:t>
            </a:r>
            <a:br>
              <a:rPr lang="ru-RU" sz="4400" b="1" dirty="0" smtClean="0"/>
            </a:br>
            <a:r>
              <a:rPr lang="ru-RU" sz="4400" b="1" dirty="0" smtClean="0"/>
              <a:t>каких цифр не хватает, </a:t>
            </a:r>
            <a:br>
              <a:rPr lang="ru-RU" sz="4400" b="1" dirty="0" smtClean="0"/>
            </a:br>
            <a:r>
              <a:rPr lang="ru-RU" sz="4400" b="1" dirty="0" smtClean="0"/>
              <a:t>кто живёт в пустых клетках.</a:t>
            </a:r>
            <a:endParaRPr lang="ru-RU" sz="4400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57625"/>
            <a:ext cx="68564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05800" cy="3214710"/>
          </a:xfrm>
        </p:spPr>
        <p:txBody>
          <a:bodyPr/>
          <a:lstStyle/>
          <a:p>
            <a:pPr algn="ctr"/>
            <a:r>
              <a:rPr lang="ru-RU" b="1" dirty="0" smtClean="0"/>
              <a:t>По следующей картинке составьте рассказ, закончив его вопросом.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22024">
            <a:off x="6866385" y="2410372"/>
            <a:ext cx="2016124" cy="15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86059">
            <a:off x="2764343" y="2692828"/>
            <a:ext cx="2016124" cy="15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49811">
            <a:off x="911475" y="4325481"/>
            <a:ext cx="2016124" cy="15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86059">
            <a:off x="3407284" y="4807783"/>
            <a:ext cx="2016124" cy="15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86059">
            <a:off x="2621468" y="764002"/>
            <a:ext cx="2016124" cy="15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86059">
            <a:off x="549764" y="2049885"/>
            <a:ext cx="2016124" cy="15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25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вы думаете, какое математическое действие надо выбрать, чтобы ответить на поставленный вопрос.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Почему</a:t>
            </a:r>
            <a:r>
              <a:rPr lang="en-US" b="1" dirty="0" smtClean="0"/>
              <a:t>?  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Составьте неравенство. 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2861</TotalTime>
  <Words>227</Words>
  <Application>Microsoft Office PowerPoint</Application>
  <PresentationFormat>Экран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Презентация </vt:lpstr>
      <vt:lpstr>Динь-Дон, динь-дон, слышите, звенит звонок, все быстрее на урок.</vt:lpstr>
      <vt:lpstr>Мы сегодня с вами снова отправляемся в страну Математику.  Снаряжение все взяли?  Ничего не забыли? С нами отправляются  наши старые друзья Умный Гном и  Маленький Лисёнок. </vt:lpstr>
      <vt:lpstr>Чтобы наше путешествие было благополучным, нам необходимо рассчитать правильный курс. Для этого давайте решим примеры.  </vt:lpstr>
      <vt:lpstr> В наш класс в окно залетел ветер и стер с доски цифры на примерах. Помогите их восстановить. 3+…=5 2+…=4 …+1=3 …+4=5</vt:lpstr>
      <vt:lpstr>Цифры заблудились. Помогите им вернуться в свои домики.  Как вы думаете,  каких цифр не хватает,  кто живёт в пустых клетках.</vt:lpstr>
      <vt:lpstr>По следующей картинке составьте рассказ, закончив его вопросом. </vt:lpstr>
      <vt:lpstr>Презентация PowerPoint</vt:lpstr>
      <vt:lpstr>Как вы думаете, какое математическое действие надо выбрать, чтобы ответить на поставленный вопрос.  Почему?    Составьте неравенство. </vt:lpstr>
      <vt:lpstr>5+1=6</vt:lpstr>
      <vt:lpstr>Сегодня мы отправляемся в гости к интересному числу </vt:lpstr>
      <vt:lpstr>Чем же интересно число      ? Давайте посмотрим?   </vt:lpstr>
      <vt:lpstr>Цифра шесть   на дверной замок похожа. Щёлк – и закрыта дверь Никакой не страшен зверь.  Если навесной замок Вверх поднимет хоботок, То тогда увидим здесь Не замок, а цифру шесть.</vt:lpstr>
      <vt:lpstr> Печальная Шестёрка  в зеркало смотрела  Потом перевернулась  Девяткой обернулась. И получила двойника. Как капелька водицы Сестра похожа на нее. Да только вниз косица</vt:lpstr>
      <vt:lpstr>Маленькая змейка  клубочком свернулась,  погрелась на солнце, чуть-чуть потянулась, чуть-чуть изогнулась и в цифру шесть  вдруг обернулась. </vt:lpstr>
      <vt:lpstr> Посмотри,  они похожи</vt:lpstr>
      <vt:lpstr> Замочили мы зерно. Проросло вскоре  оно. У него росточек есть. С ним зерно как цифра шесть! И  скажу я для примера: Есть шесть ног у водомера. И по шесть ног у жуков, Пчёлок, мух и мотыльков</vt:lpstr>
      <vt:lpstr>Яблоко на дереве висело,  его увидел червячок, залез и серединку съел. А после выглянул и молчок, похож он стал на цифру шесть,  но яблоко не стоит есть.   </vt:lpstr>
      <vt:lpstr>- Приготовимся писать цифру  Я тетрадь свою открою,  И наклонно положу. Я, друзья от вас не скрою, Ручку правильно держу.  Сяду прямо, не согнусь За работу я возьмусь</vt:lpstr>
      <vt:lpstr> Давайте вспомним все числа,  которые мы с вами знаем. Покажите их место на числовой прямой. </vt:lpstr>
      <vt:lpstr>Заселите домик.</vt:lpstr>
      <vt:lpstr>Посмотрите, где на числовой прямой находится число 6</vt:lpstr>
      <vt:lpstr>Все числа, которые находятся  слева от числа 6 – меньше,  справа от числа 6  - больше</vt:lpstr>
      <vt:lpstr>В путешествии по стране Математике Маленький  Лисёнок немного заблудился. Чтобы он нашёл дорогу назад,  нужно отгадать загадку. Давайте поможем ему.</vt:lpstr>
      <vt:lpstr>Чёрен, да не ворон, Рогат, да не бык, Шесть ног без копыт. Летит – воет, Упадет – землю роет.</vt:lpstr>
      <vt:lpstr>Мы все дороги прошли, в гостях у числа 6 побывали.  Пора домой возвращаться.   Но, хозяйка страны –  госпожа Арифметика  поставила условие – нужно решить несколько задач. Итак, решаем.   </vt:lpstr>
      <vt:lpstr>Семь весёлых поросят  У корытца в ряд стоят.  Два ушли в кровать ложиться,  Сколько поросят остались  у корытца?</vt:lpstr>
      <vt:lpstr>Два  зайчонка, пять ежат Ходят вместе в детский сад. Кто быстрее сосчитает, Сколько малышей в детском саду гуляет? </vt:lpstr>
      <vt:lpstr>Шесть орешков мама-Белка собрала своим бельчатам. Два орешка Старшенькому,  Два орешка Младшенькому. Себе оставила один, Посчитай скорей,  Сколько орешков  у мамы-Белки осталось? </vt:lpstr>
      <vt:lpstr>Молодцы, ребята,  задачи все решили,  и Лисёнку помогли, и про Гнома не забыли.  Слышите, звенит звонок, значит кончился урок.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777</cp:lastModifiedBy>
  <cp:revision>150</cp:revision>
  <dcterms:created xsi:type="dcterms:W3CDTF">2015-06-19T16:09:24Z</dcterms:created>
  <dcterms:modified xsi:type="dcterms:W3CDTF">2021-10-29T07:54:26Z</dcterms:modified>
</cp:coreProperties>
</file>