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5" r:id="rId6"/>
    <p:sldId id="266" r:id="rId7"/>
    <p:sldId id="291" r:id="rId8"/>
    <p:sldId id="269" r:id="rId9"/>
    <p:sldId id="280" r:id="rId10"/>
    <p:sldId id="270" r:id="rId11"/>
    <p:sldId id="271" r:id="rId12"/>
    <p:sldId id="281" r:id="rId13"/>
    <p:sldId id="282" r:id="rId14"/>
    <p:sldId id="283" r:id="rId15"/>
    <p:sldId id="284" r:id="rId16"/>
    <p:sldId id="273" r:id="rId17"/>
    <p:sldId id="276" r:id="rId18"/>
    <p:sldId id="277" r:id="rId19"/>
    <p:sldId id="285" r:id="rId20"/>
    <p:sldId id="259" r:id="rId21"/>
    <p:sldId id="295" r:id="rId22"/>
    <p:sldId id="296" r:id="rId23"/>
    <p:sldId id="272" r:id="rId24"/>
    <p:sldId id="292" r:id="rId25"/>
    <p:sldId id="260" r:id="rId26"/>
    <p:sldId id="261" r:id="rId27"/>
    <p:sldId id="293" r:id="rId28"/>
    <p:sldId id="294" r:id="rId29"/>
    <p:sldId id="262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D7898D-2D98-475A-80F6-CC7F714AE27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5AC27-DFCB-401F-A942-A3372CE8D4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youtube.com/playlist?list=PLI_PCj9eurW4rGMC5VVa2PvGvsibGSYM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851648" cy="1049288"/>
          </a:xfrm>
        </p:spPr>
        <p:txBody>
          <a:bodyPr/>
          <a:lstStyle/>
          <a:p>
            <a:pPr algn="ctr"/>
            <a:r>
              <a:rPr lang="ru-RU" dirty="0" smtClean="0"/>
              <a:t>Презентация.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Число</a:t>
            </a:r>
            <a:r>
              <a:rPr lang="ru-RU" sz="9600" b="1" dirty="0">
                <a:solidFill>
                  <a:srgbClr val="FF0000"/>
                </a:solidFill>
              </a:rPr>
              <a:t> 0</a:t>
            </a:r>
            <a:r>
              <a:rPr lang="ru-RU" sz="4800" b="1" dirty="0">
                <a:solidFill>
                  <a:srgbClr val="FF0000"/>
                </a:solidFill>
              </a:rPr>
              <a:t>. Цифра </a:t>
            </a:r>
            <a:r>
              <a:rPr lang="ru-RU" sz="9600" b="1" dirty="0" smtClean="0">
                <a:solidFill>
                  <a:srgbClr val="FF0000"/>
                </a:solidFill>
              </a:rPr>
              <a:t>0</a:t>
            </a:r>
          </a:p>
          <a:p>
            <a:endParaRPr lang="ru-RU" sz="20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СОШ №27 Иванова Н.А.</a:t>
            </a:r>
            <a:endParaRPr lang="ru-RU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5357850" cy="46434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Нет проще ничего:</a:t>
            </a:r>
            <a:br>
              <a:rPr lang="ru-RU" sz="6000" b="1" dirty="0" smtClean="0"/>
            </a:br>
            <a:r>
              <a:rPr lang="ru-RU" sz="6000" b="1" dirty="0" smtClean="0"/>
              <a:t>Похож на букву "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".</a:t>
            </a:r>
            <a:endParaRPr lang="ru-RU" sz="60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786190"/>
            <a:ext cx="2033006" cy="268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81970"/>
          </a:xfrm>
        </p:spPr>
        <p:txBody>
          <a:bodyPr/>
          <a:lstStyle/>
          <a:p>
            <a:pPr algn="ctr"/>
            <a:r>
              <a:rPr lang="ru-RU" dirty="0" smtClean="0"/>
              <a:t>На вкусную баранку</a:t>
            </a:r>
            <a:endParaRPr lang="ru-RU" dirty="0"/>
          </a:p>
        </p:txBody>
      </p:sp>
      <p:sp>
        <p:nvSpPr>
          <p:cNvPr id="12290" name="AutoShape 2" descr="http://fullref.ru/files/58/04089f615ffff9781385d4e627dda42f.html_files/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429000"/>
            <a:ext cx="2500320" cy="255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929066"/>
            <a:ext cx="1816991" cy="24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2478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На обруч, что крутит сестра спозаранку </a:t>
            </a:r>
            <a:endParaRPr lang="ru-RU" sz="4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350046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788440"/>
            <a:ext cx="1707282" cy="225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961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На </a:t>
            </a:r>
            <a:r>
              <a:rPr lang="ru-RU" sz="4400" b="1" dirty="0" smtClean="0">
                <a:solidFill>
                  <a:srgbClr val="FF0000"/>
                </a:solidFill>
              </a:rPr>
              <a:t>Ноль</a:t>
            </a:r>
            <a:r>
              <a:rPr lang="ru-RU" sz="4400" b="1" dirty="0" smtClean="0"/>
              <a:t> похожа полная луна</a:t>
            </a:r>
            <a:endParaRPr lang="ru-RU" sz="4400" b="1" dirty="0"/>
          </a:p>
        </p:txBody>
      </p:sp>
      <p:pic>
        <p:nvPicPr>
          <p:cNvPr id="9218" name="Picture 2" descr="http://bms.24open.ru/images/6c22dd64d563f8327c70fccd17deba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66951"/>
            <a:ext cx="5738810" cy="459104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012" y="3929067"/>
            <a:ext cx="1816990" cy="24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На </a:t>
            </a:r>
            <a:r>
              <a:rPr lang="ru-RU" sz="4400" b="1" dirty="0" smtClean="0">
                <a:solidFill>
                  <a:srgbClr val="FF0000"/>
                </a:solidFill>
              </a:rPr>
              <a:t>Ноль</a:t>
            </a:r>
            <a:r>
              <a:rPr lang="ru-RU" sz="4400" b="1" dirty="0" smtClean="0"/>
              <a:t> похожа круглая Земля </a:t>
            </a:r>
            <a:endParaRPr lang="ru-RU" sz="4400" b="1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737454" cy="448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145630"/>
            <a:ext cx="1815290" cy="24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Похожи на </a:t>
            </a:r>
            <a:r>
              <a:rPr lang="ru-RU" sz="4400" b="1" dirty="0" smtClean="0">
                <a:solidFill>
                  <a:srgbClr val="FF0000"/>
                </a:solidFill>
              </a:rPr>
              <a:t>Ноль</a:t>
            </a:r>
            <a:r>
              <a:rPr lang="ru-RU" sz="4400" b="1" dirty="0" smtClean="0"/>
              <a:t> круглые часы, что в комнате у бабушки висят.</a:t>
            </a:r>
            <a:endParaRPr lang="ru-RU" sz="44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38425"/>
            <a:ext cx="45910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060" y="3929066"/>
            <a:ext cx="1816990" cy="24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2478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На мячик, что </a:t>
            </a:r>
            <a:br>
              <a:rPr lang="ru-RU" sz="4400" b="1" dirty="0" smtClean="0"/>
            </a:br>
            <a:r>
              <a:rPr lang="ru-RU" sz="4400" b="1" dirty="0" smtClean="0"/>
              <a:t>любимец всех ребят</a:t>
            </a:r>
            <a:endParaRPr lang="ru-RU" sz="4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928934"/>
            <a:ext cx="3245643" cy="312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071942"/>
            <a:ext cx="1857356" cy="2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 колобок из детской сказки</a:t>
            </a:r>
            <a:br>
              <a:rPr lang="ru-RU" sz="4400" b="1" dirty="0" smtClean="0"/>
            </a:br>
            <a:r>
              <a:rPr lang="ru-RU" sz="4400" b="1" dirty="0" smtClean="0"/>
              <a:t>который убежал от всех,</a:t>
            </a:r>
            <a:br>
              <a:rPr lang="ru-RU" sz="4400" b="1" dirty="0" smtClean="0"/>
            </a:br>
            <a:r>
              <a:rPr lang="ru-RU" sz="4400" b="1" dirty="0" smtClean="0"/>
              <a:t>похож на ноль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pic>
        <p:nvPicPr>
          <p:cNvPr id="3" name="Рисунок 2" descr="12997572874eac4662c78174.76617980">
            <a:hlinkClick r:id="rId2" tgtFrame="&quot;_blank&quot;" tooltip="&quot;Сказки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2786082" cy="298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6858016" y="3984192"/>
            <a:ext cx="1829322" cy="241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 солнце в вышине  такое ж круглое, как </a:t>
            </a:r>
            <a:r>
              <a:rPr lang="ru-RU" sz="4400" b="1" dirty="0" smtClean="0">
                <a:solidFill>
                  <a:srgbClr val="FF0000"/>
                </a:solidFill>
              </a:rPr>
              <a:t>Ноль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pic>
        <p:nvPicPr>
          <p:cNvPr id="7170" name="Picture 2" descr="http://davaiknam.ru/texts/961/960456/960456_html_1e657c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8381"/>
            <a:ext cx="4424354" cy="43496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357694"/>
            <a:ext cx="1708983" cy="19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390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Видите, ребята, </a:t>
            </a:r>
            <a:br>
              <a:rPr lang="ru-RU" sz="4400" b="1" dirty="0" smtClean="0"/>
            </a:br>
            <a:r>
              <a:rPr lang="ru-RU" sz="4400" b="1" dirty="0" smtClean="0"/>
              <a:t>какая важная цифра </a:t>
            </a:r>
            <a:endParaRPr lang="ru-RU" sz="4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08055"/>
            <a:ext cx="3074810" cy="40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04088"/>
            <a:ext cx="6357982" cy="5439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Сегодня мы снова с вами в стране Математики пойдём в гости к очень интересному и необычному жителю.  </a:t>
            </a:r>
            <a:br>
              <a:rPr lang="ru-RU" sz="4400" b="1" dirty="0" smtClean="0"/>
            </a:br>
            <a:r>
              <a:rPr lang="ru-RU" sz="4400" b="1" dirty="0" smtClean="0"/>
              <a:t>И, как всегда, в этом нам помогут рыжий маленький Лисёнок и умный Гном из Лесной школы</a:t>
            </a:r>
            <a:r>
              <a:rPr lang="ru-RU" sz="4000" b="1" dirty="0" smtClean="0"/>
              <a:t>. 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303" y="4143379"/>
            <a:ext cx="1736697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382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04088"/>
            <a:ext cx="6286544" cy="27963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На числовой линейке Ноль всегда стоит впереди всех чисел.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74195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Кому-то Ноль покажется числом простым,</a:t>
            </a:r>
            <a:br>
              <a:rPr lang="ru-RU" sz="4800" b="1" dirty="0" smtClean="0"/>
            </a:br>
            <a:r>
              <a:rPr lang="ru-RU" sz="4800" b="1" dirty="0" smtClean="0"/>
              <a:t>Ничего не значащим, пустым.</a:t>
            </a:r>
            <a:br>
              <a:rPr lang="ru-RU" sz="4800" b="1" dirty="0" smtClean="0"/>
            </a:br>
            <a:r>
              <a:rPr lang="ru-RU" sz="4800" b="1" dirty="0" smtClean="0"/>
              <a:t>Но если слева мы к нему</a:t>
            </a:r>
            <a:br>
              <a:rPr lang="ru-RU" sz="4800" b="1" dirty="0" smtClean="0"/>
            </a:br>
            <a:r>
              <a:rPr lang="ru-RU" sz="4800" b="1" dirty="0" smtClean="0"/>
              <a:t> Цифру любую припишем,</a:t>
            </a:r>
            <a:br>
              <a:rPr lang="ru-RU" sz="4800" b="1" dirty="0" smtClean="0"/>
            </a:br>
            <a:r>
              <a:rPr lang="ru-RU" sz="4800" b="1" dirty="0" smtClean="0"/>
              <a:t>То совсем другое число запишем.</a:t>
            </a:r>
            <a:endParaRPr lang="ru-RU" sz="4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400" b="1" dirty="0" smtClean="0"/>
              <a:t>10</a:t>
            </a:r>
            <a:br>
              <a:rPr lang="ru-RU" sz="4400" b="1" dirty="0" smtClean="0"/>
            </a:br>
            <a:r>
              <a:rPr lang="ru-RU" sz="4400" b="1" dirty="0" smtClean="0"/>
              <a:t> 20</a:t>
            </a:r>
            <a:br>
              <a:rPr lang="ru-RU" sz="4400" b="1" dirty="0" smtClean="0"/>
            </a:br>
            <a:r>
              <a:rPr lang="ru-RU" sz="4400" b="1" dirty="0" smtClean="0"/>
              <a:t>30</a:t>
            </a:r>
            <a:br>
              <a:rPr lang="ru-RU" sz="4400" b="1" dirty="0" smtClean="0"/>
            </a:br>
            <a:r>
              <a:rPr lang="ru-RU" sz="4400" b="1" dirty="0" smtClean="0"/>
              <a:t>40</a:t>
            </a:r>
            <a:br>
              <a:rPr lang="ru-RU" sz="4400" b="1" dirty="0" smtClean="0"/>
            </a:br>
            <a:r>
              <a:rPr lang="ru-RU" sz="4400" b="1" dirty="0" smtClean="0"/>
              <a:t>50</a:t>
            </a:r>
            <a:br>
              <a:rPr lang="ru-RU" sz="4400" b="1" dirty="0" smtClean="0"/>
            </a:br>
            <a:r>
              <a:rPr lang="ru-RU" sz="4400" b="1" dirty="0" smtClean="0"/>
              <a:t>60</a:t>
            </a:r>
            <a:br>
              <a:rPr lang="ru-RU" sz="4400" b="1" dirty="0" smtClean="0"/>
            </a:br>
            <a:r>
              <a:rPr lang="ru-RU" sz="4400" b="1" dirty="0" smtClean="0"/>
              <a:t> 70</a:t>
            </a:r>
            <a:br>
              <a:rPr lang="ru-RU" sz="4400" b="1" dirty="0" smtClean="0"/>
            </a:br>
            <a:r>
              <a:rPr lang="ru-RU" sz="4400" b="1" dirty="0" smtClean="0"/>
              <a:t>80</a:t>
            </a:r>
            <a:br>
              <a:rPr lang="ru-RU" sz="4400" b="1" dirty="0" smtClean="0"/>
            </a:br>
            <a:r>
              <a:rPr lang="ru-RU" sz="4400" b="1" dirty="0" smtClean="0"/>
              <a:t>90</a:t>
            </a:r>
            <a:br>
              <a:rPr lang="ru-RU" sz="4400" b="1" dirty="0" smtClean="0"/>
            </a:br>
            <a:r>
              <a:rPr lang="ru-RU" sz="4400" b="1" dirty="0" smtClean="0"/>
              <a:t>100</a:t>
            </a:r>
            <a:endParaRPr lang="ru-RU" sz="4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928670"/>
            <a:ext cx="5500726" cy="5214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Умный Гном задал Лисёнку задачки, а тот так в них запутался, что не знает ответа.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ru-RU" sz="4400" b="1" dirty="0" smtClean="0"/>
              <a:t>Давайте поможем ему справиться с задачами. Ну-ка, кто первый ответит</a:t>
            </a:r>
            <a:r>
              <a:rPr lang="en-US" sz="4400" b="1" dirty="0" smtClean="0"/>
              <a:t>?</a:t>
            </a:r>
            <a:endParaRPr lang="ru-RU" sz="4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128732"/>
            <a:ext cx="1928794" cy="3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202090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2296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400" b="1" dirty="0" smtClean="0"/>
              <a:t>Лисёнку дано было задание написать все числа по порядку. Посмотрите и скажите, </a:t>
            </a:r>
            <a:br>
              <a:rPr lang="ru-RU" sz="4400" b="1" dirty="0" smtClean="0"/>
            </a:br>
            <a:r>
              <a:rPr lang="ru-RU" sz="4400" b="1" dirty="0" smtClean="0"/>
              <a:t>какие числа пропустил Лисёнок.   </a:t>
            </a:r>
            <a:endParaRPr lang="ru-RU" sz="4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9" y="3731449"/>
            <a:ext cx="2000232" cy="312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6662747" cy="160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7250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 гумне клевали зёрнышки цыплята с наседкой </a:t>
            </a:r>
            <a:br>
              <a:rPr lang="ru-RU" sz="4400" dirty="0" smtClean="0"/>
            </a:br>
            <a:r>
              <a:rPr lang="ru-RU" sz="4400" dirty="0" smtClean="0"/>
              <a:t>один убежал, двое спрятались, пятеро ушли в курятник. Посмотри  на картинку, и скажи, сколько осталось с наседкой цыпляток</a:t>
            </a:r>
            <a:r>
              <a:rPr lang="en-US" sz="4400" dirty="0" smtClean="0"/>
              <a:t>?</a:t>
            </a:r>
            <a:r>
              <a:rPr lang="ru-RU" sz="4400" dirty="0" smtClean="0"/>
              <a:t>  </a:t>
            </a: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52149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14338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2149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50545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572008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05800" cy="58579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Собрала Маша в лукошко</a:t>
            </a:r>
            <a:br>
              <a:rPr lang="ru-RU" sz="3200" dirty="0" smtClean="0"/>
            </a:br>
            <a:r>
              <a:rPr lang="ru-RU" sz="3200" dirty="0" smtClean="0"/>
              <a:t>5 лисичек, 5 опят, и белый гриб </a:t>
            </a:r>
            <a:br>
              <a:rPr lang="ru-RU" sz="3200" dirty="0" smtClean="0"/>
            </a:br>
            <a:r>
              <a:rPr lang="ru-RU" sz="3200" dirty="0" smtClean="0"/>
              <a:t> и присела на пенёк, отдохнуть немножко</a:t>
            </a:r>
            <a:br>
              <a:rPr lang="ru-RU" sz="3200" dirty="0" smtClean="0"/>
            </a:br>
            <a:r>
              <a:rPr lang="ru-RU" sz="3200" dirty="0" smtClean="0"/>
              <a:t>а с берёзы прыг да скок, белка рыжая спустилась, у лукошка очутилась,</a:t>
            </a:r>
            <a:br>
              <a:rPr lang="ru-RU" sz="3200" dirty="0" smtClean="0"/>
            </a:br>
            <a:r>
              <a:rPr lang="ru-RU" sz="3200" dirty="0" smtClean="0"/>
              <a:t>3 грибочка, утащила,</a:t>
            </a:r>
            <a:br>
              <a:rPr lang="ru-RU" sz="3200" dirty="0" smtClean="0"/>
            </a:br>
            <a:r>
              <a:rPr lang="ru-RU" sz="3200" dirty="0" smtClean="0"/>
              <a:t>а  за нею еж, взяв себе на спинку 3-х лисичек и опят, убежал скорее в норку.</a:t>
            </a:r>
            <a:br>
              <a:rPr lang="ru-RU" sz="3200" dirty="0" smtClean="0"/>
            </a:br>
            <a:r>
              <a:rPr lang="ru-RU" sz="3200" dirty="0" smtClean="0"/>
              <a:t>Отдохнув немножко, Маша глянула в лукошко, </a:t>
            </a:r>
            <a:br>
              <a:rPr lang="ru-RU" sz="3200" dirty="0" smtClean="0"/>
            </a:br>
            <a:r>
              <a:rPr lang="ru-RU" sz="3200" dirty="0" smtClean="0"/>
              <a:t>и немного растерялась, </a:t>
            </a:r>
            <a:br>
              <a:rPr lang="ru-RU" sz="3200" dirty="0" smtClean="0"/>
            </a:br>
            <a:r>
              <a:rPr lang="ru-RU" sz="3200" dirty="0" smtClean="0"/>
              <a:t>подскажи скорее ей, </a:t>
            </a:r>
            <a:br>
              <a:rPr lang="ru-RU" sz="3200" dirty="0" smtClean="0"/>
            </a:br>
            <a:r>
              <a:rPr lang="ru-RU" sz="3200" dirty="0" smtClean="0"/>
              <a:t>сколько же грибов осталось…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367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 Пети было 3 фиолетовых кубика и 5 жёлтых. Он взял краски и раскрасил 8 кубиков в зелёный цвет. Сколько осталось у Пети жёлтых и фиолетовых кубиков.  </a:t>
            </a:r>
            <a:endParaRPr lang="ru-RU" sz="40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29198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72074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636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72074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000636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357562"/>
            <a:ext cx="1262063" cy="12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429000"/>
            <a:ext cx="1262063" cy="12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1262063" cy="12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305800" cy="192882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3+5=8 </a:t>
            </a:r>
            <a:br>
              <a:rPr lang="ru-RU" sz="9600" b="1" dirty="0" smtClean="0"/>
            </a:br>
            <a:r>
              <a:rPr lang="ru-RU" sz="9600" b="1" dirty="0" smtClean="0"/>
              <a:t>8-8=0</a:t>
            </a:r>
            <a:endParaRPr lang="ru-RU" sz="9600" b="1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29000"/>
            <a:ext cx="1262063" cy="12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1262063" cy="12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1262063" cy="12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29198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72074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636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072074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000636"/>
            <a:ext cx="1214446" cy="12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 день рождения у Веры </a:t>
            </a:r>
            <a:br>
              <a:rPr lang="ru-RU" sz="4400" dirty="0" smtClean="0"/>
            </a:br>
            <a:r>
              <a:rPr lang="ru-RU" sz="4400" dirty="0" smtClean="0"/>
              <a:t>было 9 гостей, </a:t>
            </a:r>
            <a:br>
              <a:rPr lang="ru-RU" sz="4400" dirty="0" smtClean="0"/>
            </a:br>
            <a:r>
              <a:rPr lang="ru-RU" sz="4400" dirty="0" smtClean="0"/>
              <a:t>торт разрезали на 9 частей,</a:t>
            </a:r>
            <a:br>
              <a:rPr lang="ru-RU" sz="4400" dirty="0" smtClean="0"/>
            </a:br>
            <a:r>
              <a:rPr lang="ru-RU" sz="4400" dirty="0" smtClean="0"/>
              <a:t>кусочки  гостям раздали,</a:t>
            </a:r>
            <a:br>
              <a:rPr lang="ru-RU" sz="4400" dirty="0" smtClean="0"/>
            </a:br>
            <a:r>
              <a:rPr lang="ru-RU" sz="4400" dirty="0" smtClean="0"/>
              <a:t>сколько на тарелке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кусочков торта осталось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r>
              <a:rPr lang="en-US" sz="9800" b="1" dirty="0" smtClean="0">
                <a:solidFill>
                  <a:srgbClr val="FF0000"/>
                </a:solidFill>
              </a:rPr>
              <a:t>9-9=0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357298"/>
            <a:ext cx="7429552" cy="250033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А для начала попробуйте найти закономерность  </a:t>
            </a:r>
            <a:endParaRPr lang="ru-RU" sz="4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>Если из числа вычесть </a:t>
            </a:r>
            <a:br>
              <a:rPr lang="ru-RU" sz="5300" b="1" dirty="0" smtClean="0"/>
            </a:br>
            <a:r>
              <a:rPr lang="ru-RU" sz="5300" b="1" dirty="0" smtClean="0"/>
              <a:t>тоже число,  </a:t>
            </a:r>
            <a:br>
              <a:rPr lang="ru-RU" sz="5300" b="1" dirty="0" smtClean="0"/>
            </a:br>
            <a:r>
              <a:rPr lang="ru-RU" sz="5300" b="1" dirty="0" smtClean="0"/>
              <a:t>всегда получается </a:t>
            </a:r>
            <a:r>
              <a:rPr lang="ru-RU" sz="8000" b="1" dirty="0" smtClean="0">
                <a:solidFill>
                  <a:srgbClr val="FF0000"/>
                </a:solidFill>
              </a:rPr>
              <a:t>ноль</a:t>
            </a:r>
            <a:r>
              <a:rPr lang="ru-RU" sz="5300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dirty="0" smtClean="0">
                <a:solidFill>
                  <a:srgbClr val="FF0000"/>
                </a:solidFill>
              </a:rPr>
              <a:t>5-5=0</a:t>
            </a:r>
            <a:br>
              <a:rPr lang="ru-RU" sz="7300" b="1" dirty="0" smtClean="0">
                <a:solidFill>
                  <a:srgbClr val="FF0000"/>
                </a:solidFill>
              </a:rPr>
            </a:br>
            <a:r>
              <a:rPr lang="ru-RU" sz="7300" b="1" dirty="0" smtClean="0">
                <a:solidFill>
                  <a:srgbClr val="FF0000"/>
                </a:solidFill>
              </a:rPr>
              <a:t>3-3=0</a:t>
            </a:r>
            <a:br>
              <a:rPr lang="ru-RU" sz="7300" b="1" dirty="0" smtClean="0">
                <a:solidFill>
                  <a:srgbClr val="FF0000"/>
                </a:solidFill>
              </a:rPr>
            </a:br>
            <a:r>
              <a:rPr lang="ru-RU" sz="7300" b="1" dirty="0" smtClean="0">
                <a:solidFill>
                  <a:srgbClr val="FF0000"/>
                </a:solidFill>
              </a:rPr>
              <a:t>10-10=0</a:t>
            </a:r>
            <a:endParaRPr lang="ru-RU" sz="7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Сегодня на уроке вы познакомились с особой цифрой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00306"/>
            <a:ext cx="3074810" cy="40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109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Запомните её, и с нею подружитесь, она на пути к знаниям в стране Математики вам очень  пригодится.</a:t>
            </a:r>
            <a:br>
              <a:rPr lang="ru-RU" b="1" dirty="0" smtClean="0"/>
            </a:br>
            <a:r>
              <a:rPr lang="ru-RU" b="1" dirty="0" smtClean="0"/>
              <a:t>А сейчас звенит звонок,</a:t>
            </a:r>
            <a:br>
              <a:rPr lang="ru-RU" b="1" dirty="0" smtClean="0"/>
            </a:br>
            <a:r>
              <a:rPr lang="ru-RU" b="1" dirty="0" smtClean="0"/>
              <a:t> значит кончился урок.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Посмотрите внимательно, и посчитайте, сколько мячей лежит на каждой полке</a:t>
            </a:r>
            <a:r>
              <a:rPr lang="ru-RU" sz="4000" dirty="0" smtClean="0"/>
              <a:t>. 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72074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2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57628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143512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143512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403">
            <a:off x="2643174" y="4143380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143512"/>
            <a:ext cx="838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6072206"/>
            <a:ext cx="1504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000768"/>
            <a:ext cx="1504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6072206"/>
            <a:ext cx="1504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072206"/>
            <a:ext cx="15049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6072206"/>
            <a:ext cx="1504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305800" cy="278608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Как вы думаете, как можно записать, что на последней полке нет ни одного мяча</a:t>
            </a:r>
            <a:r>
              <a:rPr lang="en-US" sz="4400" b="1" dirty="0" smtClean="0"/>
              <a:t>?</a:t>
            </a:r>
            <a:r>
              <a:rPr lang="ru-RU" sz="4400" b="1" dirty="0" smtClean="0"/>
              <a:t>    </a:t>
            </a:r>
            <a:endParaRPr lang="ru-RU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248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Среди жителей страны Математики есть житель,</a:t>
            </a:r>
            <a:br>
              <a:rPr lang="ru-RU" sz="4400" b="1" dirty="0" smtClean="0"/>
            </a:br>
            <a:r>
              <a:rPr lang="ru-RU" sz="4400" b="1" dirty="0" smtClean="0"/>
              <a:t> имя которому   </a:t>
            </a:r>
            <a:endParaRPr lang="ru-RU" sz="4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3" y="2954248"/>
            <a:ext cx="2789058" cy="36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347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 математике используется особое число «</a:t>
            </a:r>
            <a:r>
              <a:rPr lang="ru-RU" sz="6600" b="1" dirty="0" smtClean="0">
                <a:solidFill>
                  <a:srgbClr val="FF0000"/>
                </a:solidFill>
              </a:rPr>
              <a:t>ноль</a:t>
            </a:r>
            <a:r>
              <a:rPr lang="ru-RU" sz="4400" dirty="0" smtClean="0"/>
              <a:t>», которое можно записать цифрой </a:t>
            </a:r>
            <a:endParaRPr lang="ru-RU" sz="4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1" y="3426749"/>
            <a:ext cx="2431869" cy="32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5360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Наш</a:t>
            </a:r>
            <a:r>
              <a:rPr lang="ru-RU" sz="4400" dirty="0" smtClean="0">
                <a:solidFill>
                  <a:srgbClr val="FF0000"/>
                </a:solidFill>
              </a:rPr>
              <a:t> Ноль </a:t>
            </a:r>
            <a:r>
              <a:rPr lang="ru-RU" sz="4400" dirty="0" smtClean="0"/>
              <a:t>не значит ничего, </a:t>
            </a:r>
            <a:br>
              <a:rPr lang="ru-RU" sz="4400" dirty="0" smtClean="0"/>
            </a:br>
            <a:r>
              <a:rPr lang="ru-RU" sz="4400" dirty="0" smtClean="0"/>
              <a:t>А в математике нельзя и без него.</a:t>
            </a:r>
            <a:br>
              <a:rPr lang="ru-RU" sz="4400" dirty="0" smtClean="0"/>
            </a:br>
            <a:r>
              <a:rPr lang="ru-RU" sz="4400" dirty="0" smtClean="0"/>
              <a:t>Без этой цифры нам не обойтись,</a:t>
            </a:r>
            <a:br>
              <a:rPr lang="ru-RU" sz="4400" dirty="0" smtClean="0"/>
            </a:br>
            <a:r>
              <a:rPr lang="ru-RU" sz="4400" dirty="0" smtClean="0"/>
              <a:t>Писать его скорей учись.</a:t>
            </a:r>
            <a:br>
              <a:rPr lang="ru-RU" sz="4400" dirty="0" smtClean="0"/>
            </a:br>
            <a:r>
              <a:rPr lang="ru-RU" sz="4400" dirty="0" smtClean="0"/>
              <a:t>Ну как, его уже ты написал</a:t>
            </a:r>
            <a:br>
              <a:rPr lang="ru-RU" sz="4400" dirty="0" smtClean="0"/>
            </a:br>
            <a:r>
              <a:rPr lang="ru-RU" sz="4400" dirty="0" smtClean="0"/>
              <a:t>знакомый и приветливый овал?</a:t>
            </a:r>
            <a:endParaRPr lang="ru-RU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500570"/>
            <a:ext cx="1604378" cy="21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На что похож   наш</a:t>
            </a:r>
            <a:r>
              <a:rPr lang="ru-RU" sz="6000" b="1" dirty="0" smtClean="0">
                <a:solidFill>
                  <a:srgbClr val="FF0000"/>
                </a:solidFill>
              </a:rPr>
              <a:t> ноль</a:t>
            </a:r>
            <a:r>
              <a:rPr lang="ru-RU" sz="6000" b="1" dirty="0" smtClean="0"/>
              <a:t>, попробуй угадай</a:t>
            </a:r>
            <a:endParaRPr lang="ru-RU" sz="60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2789058" cy="36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2030</TotalTime>
  <Words>286</Words>
  <Application>Microsoft Office PowerPoint</Application>
  <PresentationFormat>Экран (4:3)</PresentationFormat>
  <Paragraphs>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Презентация.</vt:lpstr>
      <vt:lpstr>Сегодня мы снова с вами в стране Математики пойдём в гости к очень интересному и необычному жителю.   И, как всегда, в этом нам помогут рыжий маленький Лисёнок и умный Гном из Лесной школы. </vt:lpstr>
      <vt:lpstr>А для начала попробуйте найти закономерность  </vt:lpstr>
      <vt:lpstr>Посмотрите внимательно, и посчитайте, сколько мячей лежит на каждой полке.  </vt:lpstr>
      <vt:lpstr>Как вы думаете, как можно записать, что на последней полке нет ни одного мяча?    </vt:lpstr>
      <vt:lpstr>Среди жителей страны Математики есть житель,  имя которому   </vt:lpstr>
      <vt:lpstr>В математике используется особое число «ноль», которое можно записать цифрой </vt:lpstr>
      <vt:lpstr>  Наш Ноль не значит ничего,  А в математике нельзя и без него. Без этой цифры нам не обойтись, Писать его скорей учись. Ну как, его уже ты написал знакомый и приветливый овал?</vt:lpstr>
      <vt:lpstr>На что похож   наш ноль, попробуй угадай</vt:lpstr>
      <vt:lpstr>Нет проще ничего: Похож на букву "О".</vt:lpstr>
      <vt:lpstr>На вкусную баранку</vt:lpstr>
      <vt:lpstr>На обруч, что крутит сестра спозаранку </vt:lpstr>
      <vt:lpstr>На Ноль похожа полная луна</vt:lpstr>
      <vt:lpstr>На Ноль похожа круглая Земля </vt:lpstr>
      <vt:lpstr>Похожи на Ноль круглые часы, что в комнате у бабушки висят.</vt:lpstr>
      <vt:lpstr>На мячик, что  любимец всех ребят</vt:lpstr>
      <vt:lpstr>И колобок из детской сказки который убежал от всех, похож на ноль. </vt:lpstr>
      <vt:lpstr>И солнце в вышине  такое ж круглое, как Ноль. </vt:lpstr>
      <vt:lpstr>Видите, ребята,  какая важная цифра </vt:lpstr>
      <vt:lpstr>На числовой линейке Ноль всегда стоит впереди всех чисел.</vt:lpstr>
      <vt:lpstr>Кому-то Ноль покажется числом простым, Ничего не значащим, пустым. Но если слева мы к нему  Цифру любую припишем, То совсем другое число запишем.</vt:lpstr>
      <vt:lpstr> 10  20 30 40 50 60  70 80 90 100</vt:lpstr>
      <vt:lpstr>Умный Гном задал Лисёнку задачки, а тот так в них запутался, что не знает ответа.  Давайте поможем ему справиться с задачами. Ну-ка, кто первый ответит?</vt:lpstr>
      <vt:lpstr> Лисёнку дано было задание написать все числа по порядку. Посмотрите и скажите,  какие числа пропустил Лисёнок.   </vt:lpstr>
      <vt:lpstr>На гумне клевали зёрнышки цыплята с наседкой  один убежал, двое спрятались, пятеро ушли в курятник. Посмотри  на картинку, и скажи, сколько осталось с наседкой цыпляток?  </vt:lpstr>
      <vt:lpstr>Собрала Маша в лукошко 5 лисичек, 5 опят, и белый гриб   и присела на пенёк, отдохнуть немножко а с берёзы прыг да скок, белка рыжая спустилась, у лукошка очутилась, 3 грибочка, утащила, а  за нею еж, взяв себе на спинку 3-х лисичек и опят, убежал скорее в норку. Отдохнув немножко, Маша глянула в лукошко,  и немного растерялась,  подскажи скорее ей,  сколько же грибов осталось…</vt:lpstr>
      <vt:lpstr>У Пети было 3 фиолетовых кубика и 5 жёлтых. Он взял краски и раскрасил 8 кубиков в зелёный цвет. Сколько осталось у Пети жёлтых и фиолетовых кубиков.  </vt:lpstr>
      <vt:lpstr>3+5=8  8-8=0</vt:lpstr>
      <vt:lpstr>На день рождения у Веры  было 9 гостей,  торт разрезали на 9 частей, кусочки  гостям раздали, сколько на тарелке  кусочков торта осталось? 9-9=0</vt:lpstr>
      <vt:lpstr>Если из числа вычесть  тоже число,   всегда получается ноль. 5-5=0 3-3=0 10-10=0</vt:lpstr>
      <vt:lpstr>Сегодня на уроке вы познакомились с особой цифрой  </vt:lpstr>
      <vt:lpstr>Запомните её, и с нею подружитесь, она на пути к знаниям в стране Математики вам очень  пригодится. А сейчас звенит звонок,  значит кончился урок.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777</cp:lastModifiedBy>
  <cp:revision>117</cp:revision>
  <dcterms:created xsi:type="dcterms:W3CDTF">2015-06-19T16:15:09Z</dcterms:created>
  <dcterms:modified xsi:type="dcterms:W3CDTF">2021-10-29T07:50:52Z</dcterms:modified>
</cp:coreProperties>
</file>